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orms.gle/YP8Zqw9FC919s3dg8"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Aquatic_food_web.jpg#/media/File:Aquatic_food_web.jpg"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41af2aca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41af2aca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Water bugs are important for streams, lakes and rivers.  People’s actions on land can affect them.  Let’s see how.</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u="sng">
                <a:solidFill>
                  <a:schemeClr val="dk1"/>
                </a:solidFill>
              </a:rPr>
              <a:t>Note for Teacher:</a:t>
            </a:r>
            <a:r>
              <a:rPr lang="en">
                <a:solidFill>
                  <a:schemeClr val="dk1"/>
                </a:solidFill>
              </a:rPr>
              <a:t>: </a:t>
            </a:r>
            <a:r>
              <a:rPr lang="en">
                <a:solidFill>
                  <a:schemeClr val="dk1"/>
                </a:solidFill>
              </a:rPr>
              <a:t>It helps the HRWC to have data on student’s pre and post understanding about the watershed.  Please consider asking your students to fill out these polls.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Pre-Poll students: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rgbClr val="1155CC"/>
                </a:solidFill>
                <a:hlinkClick r:id="rId2">
                  <a:extLst>
                    <a:ext uri="{A12FA001-AC4F-418D-AE19-62706E023703}">
                      <ahyp:hlinkClr val="tx"/>
                    </a:ext>
                  </a:extLst>
                </a:hlinkClick>
              </a:rPr>
              <a:t>https://forms.gle/YP8Zqw9FC919s3dg8</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 do you know if a river is healthy?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Why is it important for rivers and streams to be healthy?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people do that make rivers unhealthy?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cf7959fa5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cf7959fa5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u="sng">
                <a:solidFill>
                  <a:schemeClr val="dk1"/>
                </a:solidFill>
                <a:highlight>
                  <a:srgbClr val="FFFFFF"/>
                </a:highlight>
              </a:rPr>
              <a:t>Teacher Talk</a:t>
            </a:r>
            <a:r>
              <a:rPr lang="en" sz="1050">
                <a:solidFill>
                  <a:schemeClr val="dk1"/>
                </a:solidFill>
                <a:highlight>
                  <a:srgbClr val="FFFFFF"/>
                </a:highlight>
              </a:rPr>
              <a:t>:  Ask Students to make a statement of how the flashiness compares between the two creeks. Then ask how they THINK flashiness and TSS could be related.</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 sz="1050" u="sng">
                <a:solidFill>
                  <a:schemeClr val="dk1"/>
                </a:solidFill>
                <a:highlight>
                  <a:srgbClr val="FFFFFF"/>
                </a:highlight>
              </a:rPr>
              <a:t>Notes to teacher</a:t>
            </a:r>
            <a:r>
              <a:rPr lang="en" sz="1050">
                <a:solidFill>
                  <a:schemeClr val="dk1"/>
                </a:solidFill>
                <a:highlight>
                  <a:srgbClr val="FFFFFF"/>
                </a:highlight>
              </a:rPr>
              <a:t>: Here are two videos of a “flashy stream” </a:t>
            </a:r>
            <a:endParaRPr sz="1050">
              <a:solidFill>
                <a:schemeClr val="dk1"/>
              </a:solidFill>
              <a:highlight>
                <a:srgbClr val="FFFFFF"/>
              </a:highlight>
            </a:endParaRPr>
          </a:p>
          <a:p>
            <a:pPr indent="0" lvl="0" marL="0" rtl="0" algn="l">
              <a:spcBef>
                <a:spcPts val="0"/>
              </a:spcBef>
              <a:spcAft>
                <a:spcPts val="0"/>
              </a:spcAft>
              <a:buNone/>
            </a:pPr>
            <a:r>
              <a:rPr lang="en" sz="1050">
                <a:solidFill>
                  <a:schemeClr val="dk1"/>
                </a:solidFill>
                <a:highlight>
                  <a:srgbClr val="FFFFFF"/>
                </a:highlight>
              </a:rPr>
              <a:t>Water flow directly after a rain event is very high: https://hrwc.sharepoint.com/:v:/g/proj/adopt/EfmfgWJ1bU5KobWTM5QNUgsBl7LLhC74NZ2m26g63i5skg?e=UVYx64</a:t>
            </a:r>
            <a:endParaRPr sz="1050">
              <a:solidFill>
                <a:schemeClr val="dk1"/>
              </a:solidFill>
              <a:highlight>
                <a:srgbClr val="FFFFFF"/>
              </a:highlight>
            </a:endParaRPr>
          </a:p>
          <a:p>
            <a:pPr indent="0" lvl="0" marL="0" rtl="0" algn="l">
              <a:spcBef>
                <a:spcPts val="0"/>
              </a:spcBef>
              <a:spcAft>
                <a:spcPts val="0"/>
              </a:spcAft>
              <a:buNone/>
            </a:pPr>
            <a:r>
              <a:rPr lang="en" sz="1050">
                <a:solidFill>
                  <a:schemeClr val="dk1"/>
                </a:solidFill>
                <a:highlight>
                  <a:srgbClr val="FFFFFF"/>
                </a:highlight>
              </a:rPr>
              <a:t>Three days later, nearly no water flow: https://hrwc.sharepoint.com/:v:/g/proj/adopt/EQB3gwl3aatLvTdne-xS_QEBf4X_ZPCXMomnShoFv4hBCg?e=Qmfaec</a:t>
            </a:r>
            <a:endParaRPr sz="1050">
              <a:solidFill>
                <a:schemeClr val="dk1"/>
              </a:solidFill>
              <a:highlight>
                <a:srgbClr val="FFFFFF"/>
              </a:highlight>
            </a:endParaRPr>
          </a:p>
          <a:p>
            <a:pPr indent="0" lvl="0" marL="0" rtl="0" algn="l">
              <a:spcBef>
                <a:spcPts val="0"/>
              </a:spcBef>
              <a:spcAft>
                <a:spcPts val="0"/>
              </a:spcAft>
              <a:buNone/>
            </a:pPr>
            <a:r>
              <a:t/>
            </a:r>
            <a:endParaRPr sz="1050">
              <a:solidFill>
                <a:schemeClr val="dk1"/>
              </a:solidFill>
              <a:highlight>
                <a:srgbClr val="FFFFFF"/>
              </a:highlight>
            </a:endParaRPr>
          </a:p>
          <a:p>
            <a:pPr indent="0" lvl="0" marL="0" rtl="0" algn="l">
              <a:spcBef>
                <a:spcPts val="0"/>
              </a:spcBef>
              <a:spcAft>
                <a:spcPts val="0"/>
              </a:spcAft>
              <a:buNone/>
            </a:pPr>
            <a:r>
              <a:rPr lang="en" u="sng"/>
              <a:t>Student page </a:t>
            </a:r>
            <a:r>
              <a:rPr lang="en"/>
              <a:t>question 7. </a:t>
            </a:r>
            <a:r>
              <a:rPr lang="en">
                <a:solidFill>
                  <a:schemeClr val="dk1"/>
                </a:solidFill>
              </a:rPr>
              <a:t>How is stream “flashiness” connected to TSS?</a:t>
            </a:r>
            <a:endParaRPr>
              <a:solidFill>
                <a:schemeClr val="dk1"/>
              </a:solidFill>
            </a:endParaRPr>
          </a:p>
          <a:p>
            <a:pPr indent="0" lvl="0" marL="0" rtl="0" algn="l">
              <a:spcBef>
                <a:spcPts val="0"/>
              </a:spcBef>
              <a:spcAft>
                <a:spcPts val="0"/>
              </a:spcAft>
              <a:buNone/>
            </a:pPr>
            <a:r>
              <a:rPr lang="en"/>
              <a:t>KEY: </a:t>
            </a:r>
            <a:r>
              <a:rPr i="1" lang="en"/>
              <a:t>Flashiness is connected to TSS </a:t>
            </a:r>
            <a:r>
              <a:rPr i="1" lang="en"/>
              <a:t>because</a:t>
            </a:r>
            <a:r>
              <a:rPr i="1" lang="en"/>
              <a:t> fast moving water can move more dirt.  When a rain event occurs, an area with more pavement and roofs experiences a faster transfer of storm water into the storm sewers and then to the creeks.</a:t>
            </a: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41af2ac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41af2ac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Ask the students to give reasons why impervious surfaces such as pavement and roofs might affect species </a:t>
            </a:r>
            <a:r>
              <a:rPr lang="en"/>
              <a:t>diversity</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r>
              <a:rPr lang="en"/>
              <a:t>Impervious surfaces increase the impact of stormwater runoff.   Impervious surfaces can cause “flashiness in creeks”.  Stormwater runoff affects stream erosion and thus stream temperature and dissolved oxygen.)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bf8380994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bf838099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Student page </a:t>
            </a:r>
            <a:r>
              <a:rPr lang="en"/>
              <a:t>question 8:</a:t>
            </a:r>
            <a:endParaRPr/>
          </a:p>
          <a:p>
            <a:pPr indent="-298450" lvl="0" marL="457200" rtl="0" algn="l">
              <a:spcBef>
                <a:spcPts val="0"/>
              </a:spcBef>
              <a:spcAft>
                <a:spcPts val="0"/>
              </a:spcAft>
              <a:buSzPts val="1100"/>
              <a:buAutoNum type="arabicPeriod"/>
            </a:pPr>
            <a:r>
              <a:rPr lang="en"/>
              <a:t>The research question is provided.</a:t>
            </a:r>
            <a:endParaRPr/>
          </a:p>
          <a:p>
            <a:pPr indent="-298450" lvl="0" marL="457200" rtl="0" algn="l">
              <a:spcBef>
                <a:spcPts val="0"/>
              </a:spcBef>
              <a:spcAft>
                <a:spcPts val="0"/>
              </a:spcAft>
              <a:buSzPts val="1100"/>
              <a:buAutoNum type="arabicPeriod"/>
            </a:pPr>
            <a:r>
              <a:rPr lang="en"/>
              <a:t>Develop and write a claim </a:t>
            </a:r>
            <a:r>
              <a:rPr i="1" lang="en">
                <a:solidFill>
                  <a:srgbClr val="9900FF"/>
                </a:solidFill>
              </a:rPr>
              <a:t>(one sentence answer to the research question)</a:t>
            </a:r>
            <a:r>
              <a:rPr lang="en"/>
              <a:t> in the appropriate place in the graphic organizer.</a:t>
            </a:r>
            <a:endParaRPr/>
          </a:p>
          <a:p>
            <a:pPr indent="-298450" lvl="0" marL="457200" rtl="0" algn="l">
              <a:spcBef>
                <a:spcPts val="0"/>
              </a:spcBef>
              <a:spcAft>
                <a:spcPts val="0"/>
              </a:spcAft>
              <a:buSzPts val="1100"/>
              <a:buAutoNum type="arabicPeriod"/>
            </a:pPr>
            <a:r>
              <a:rPr lang="en"/>
              <a:t>Identify two pieces of evidence from the data provided that support the claim and type them into the appropriate place.</a:t>
            </a:r>
            <a:endParaRPr/>
          </a:p>
          <a:p>
            <a:pPr indent="0" lvl="0" marL="457200" rtl="0" algn="l">
              <a:spcBef>
                <a:spcPts val="0"/>
              </a:spcBef>
              <a:spcAft>
                <a:spcPts val="0"/>
              </a:spcAft>
              <a:buNone/>
            </a:pPr>
            <a:r>
              <a:rPr i="1" lang="en">
                <a:solidFill>
                  <a:srgbClr val="9900FF"/>
                </a:solidFill>
              </a:rPr>
              <a:t>HINT: try to use quantitative data as part of the evidence</a:t>
            </a:r>
            <a:endParaRPr i="1">
              <a:solidFill>
                <a:srgbClr val="9900FF"/>
              </a:solidFill>
            </a:endParaRPr>
          </a:p>
          <a:p>
            <a:pPr indent="-298450" lvl="0" marL="457200" rtl="0" algn="l">
              <a:spcBef>
                <a:spcPts val="0"/>
              </a:spcBef>
              <a:spcAft>
                <a:spcPts val="0"/>
              </a:spcAft>
              <a:buSzPts val="1100"/>
              <a:buAutoNum type="arabicPeriod"/>
            </a:pPr>
            <a:r>
              <a:rPr lang="en"/>
              <a:t>Write two bullet points describing the science that explains why the evidence supports the claim.</a:t>
            </a:r>
            <a:endParaRPr/>
          </a:p>
          <a:p>
            <a:pPr indent="0" lvl="0" marL="457200" rtl="0" algn="l">
              <a:spcBef>
                <a:spcPts val="0"/>
              </a:spcBef>
              <a:spcAft>
                <a:spcPts val="0"/>
              </a:spcAft>
              <a:buNone/>
            </a:pPr>
            <a:r>
              <a:rPr i="1" lang="en">
                <a:solidFill>
                  <a:srgbClr val="9900FF"/>
                </a:solidFill>
              </a:rPr>
              <a:t>HINT: stay focused on the research question</a:t>
            </a:r>
            <a:endParaRPr i="1">
              <a:solidFill>
                <a:srgbClr val="9900FF"/>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ccae32af0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ccae32af0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Ask students to think of additional ways people can reduce runoff or keep sediments out of the river.  Examples could include not </a:t>
            </a:r>
            <a:r>
              <a:rPr lang="en"/>
              <a:t>hosing</a:t>
            </a:r>
            <a:r>
              <a:rPr lang="en"/>
              <a:t> down driveways or not washing cars on driveways, reducing grass lawns by planting bushes or native </a:t>
            </a:r>
            <a:r>
              <a:rPr lang="en"/>
              <a:t>plants</a:t>
            </a:r>
            <a:r>
              <a:rPr lang="en"/>
              <a:t> in their yards, using rain barrels, using erosion barriers for home improvement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Student page </a:t>
            </a:r>
            <a:r>
              <a:rPr lang="en"/>
              <a:t>question 9.  Tell at least 2 ways people can keep sediments out of the river.</a:t>
            </a:r>
            <a:endParaRPr/>
          </a:p>
          <a:p>
            <a:pPr indent="0" lvl="0" marL="0" rtl="0" algn="l">
              <a:spcBef>
                <a:spcPts val="0"/>
              </a:spcBef>
              <a:spcAft>
                <a:spcPts val="0"/>
              </a:spcAft>
              <a:buNone/>
            </a:pPr>
            <a:r>
              <a:rPr lang="en"/>
              <a:t>KEY: </a:t>
            </a:r>
            <a:r>
              <a:rPr lang="en">
                <a:solidFill>
                  <a:schemeClr val="dk1"/>
                </a:solidFill>
              </a:rPr>
              <a:t>not hosing down driveways or washing cars on driveways, reducing grass lawns by planting bushes or native plants in their yards, using rain barrels. Install erosion barriers at construction sites, home improvement projects, make rain gardens, don’t mow to stream edges, plant trees and bushes, Use less concrete.</a:t>
            </a: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ccae32af0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ccae32af0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Ask students how they get oxygen.  (Breathe in air to their lungs) Ask what do their bodies do with the oxygen once they get it. (Dissolve it into their bloodstream, use it to burn food for energy.) Explain that fish and other water dwellers also need oxygen.  Many of them use gills to collect dissolved oxygen from the water.  There is far less oxygen in the water than in the air, so any reduction in DO can have bad impacts on the gilled animals.</a:t>
            </a:r>
            <a:endParaRPr/>
          </a:p>
          <a:p>
            <a:pPr indent="0" lvl="0" marL="0" rtl="0" algn="l">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Student page </a:t>
            </a:r>
            <a:r>
              <a:rPr lang="en">
                <a:solidFill>
                  <a:schemeClr val="dk1"/>
                </a:solidFill>
              </a:rPr>
              <a:t>question 10.  Which of the listed animals are most able to survive in low oxygen waters?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KEY: Mosquito larvae, carp, catfish.</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cae32af0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ccae32af0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Shallow, turbulent water like rapids can dissolve more oxygen into streams.  This is different than the fast-moving pulses of water following storm events that cause erosion and move lots of dirt as discussed in the section on Turbidity.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ccae32af0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ccae32af0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Student page</a:t>
            </a:r>
            <a:r>
              <a:rPr lang="en"/>
              <a:t> question 11.  </a:t>
            </a:r>
            <a:endParaRPr/>
          </a:p>
          <a:p>
            <a:pPr indent="0" lvl="0" marL="0" rtl="0" algn="l">
              <a:spcBef>
                <a:spcPts val="0"/>
              </a:spcBef>
              <a:spcAft>
                <a:spcPts val="0"/>
              </a:spcAft>
              <a:buNone/>
            </a:pPr>
            <a:r>
              <a:rPr lang="en"/>
              <a:t>Describe the trend shown in this graph.  </a:t>
            </a:r>
            <a:endParaRPr/>
          </a:p>
          <a:p>
            <a:pPr indent="0" lvl="0" marL="0" rtl="0" algn="l">
              <a:spcBef>
                <a:spcPts val="0"/>
              </a:spcBef>
              <a:spcAft>
                <a:spcPts val="0"/>
              </a:spcAft>
              <a:buNone/>
            </a:pPr>
            <a:r>
              <a:rPr lang="en"/>
              <a:t>KEY: As the temperature increases, the amount of DO decreases.</a:t>
            </a:r>
            <a:endParaRPr/>
          </a:p>
          <a:p>
            <a:pPr indent="0" lvl="0" marL="0" rtl="0" algn="l">
              <a:spcBef>
                <a:spcPts val="0"/>
              </a:spcBef>
              <a:spcAft>
                <a:spcPts val="0"/>
              </a:spcAft>
              <a:buNone/>
            </a:pPr>
            <a:r>
              <a:rPr lang="en"/>
              <a:t>Question 12.  How do you think a decrease in dissolved oxygen might affect benthic macroinvertebrates?  </a:t>
            </a:r>
            <a:endParaRPr/>
          </a:p>
          <a:p>
            <a:pPr indent="0" lvl="0" marL="0" rtl="0" algn="l">
              <a:spcBef>
                <a:spcPts val="0"/>
              </a:spcBef>
              <a:spcAft>
                <a:spcPts val="0"/>
              </a:spcAft>
              <a:buNone/>
            </a:pPr>
            <a:r>
              <a:rPr lang="en"/>
              <a:t>KEY:  As the DO decreases, fewer of them would be able to stay alive.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ccae32af0c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ccae32af0c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85750" lvl="0" marL="285750" rtl="0" algn="l">
              <a:spcBef>
                <a:spcPts val="0"/>
              </a:spcBef>
              <a:spcAft>
                <a:spcPts val="0"/>
              </a:spcAft>
              <a:buNone/>
            </a:pPr>
            <a:r>
              <a:rPr lang="en" u="sng">
                <a:solidFill>
                  <a:schemeClr val="dk1"/>
                </a:solidFill>
              </a:rPr>
              <a:t>Student page </a:t>
            </a:r>
            <a:r>
              <a:rPr lang="en">
                <a:solidFill>
                  <a:schemeClr val="dk1"/>
                </a:solidFill>
              </a:rPr>
              <a:t>question 13. List 2 factors that can influence dissolved oxygen in streams and rivers and explain how one of them works.  </a:t>
            </a:r>
            <a:endParaRPr>
              <a:solidFill>
                <a:schemeClr val="dk1"/>
              </a:solidFill>
            </a:endParaRPr>
          </a:p>
          <a:p>
            <a:pPr indent="-285750" lvl="0" marL="285750" rtl="0" algn="l">
              <a:spcBef>
                <a:spcPts val="0"/>
              </a:spcBef>
              <a:spcAft>
                <a:spcPts val="0"/>
              </a:spcAft>
              <a:buClr>
                <a:schemeClr val="dk1"/>
              </a:buClr>
              <a:buSzPts val="1100"/>
              <a:buFont typeface="Arial"/>
              <a:buNone/>
            </a:pPr>
            <a:r>
              <a:rPr lang="en">
                <a:solidFill>
                  <a:schemeClr val="dk1"/>
                </a:solidFill>
              </a:rPr>
              <a:t>KEY: </a:t>
            </a:r>
            <a:r>
              <a:rPr i="1" lang="en">
                <a:solidFill>
                  <a:schemeClr val="dk1"/>
                </a:solidFill>
              </a:rPr>
              <a:t>Temperature, Stream Speed, BOD.  Temperature - the warmer the water, the less oxygen it can hold.  Shallow water or water with more dirt in it heats up more quickly than deep water or clean water.  Stream Speed - Water that is more turbulent (tumbling around, as in a rapid) has more surface area touching the air so it can dissolve more oxygen into it.  BOD - Bacteria decomposing organic material in the water requires oxygen.</a:t>
            </a:r>
            <a:endParaRPr i="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cae32af0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ccae32af0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457200" rtl="0" algn="l">
              <a:spcBef>
                <a:spcPts val="0"/>
              </a:spcBef>
              <a:spcAft>
                <a:spcPts val="0"/>
              </a:spcAft>
              <a:buClr>
                <a:schemeClr val="dk1"/>
              </a:buClr>
              <a:buSzPts val="1100"/>
              <a:buFont typeface="Arial"/>
              <a:buNone/>
            </a:pPr>
            <a:r>
              <a:rPr lang="en" u="sng">
                <a:solidFill>
                  <a:schemeClr val="dk1"/>
                </a:solidFill>
              </a:rPr>
              <a:t>Student page </a:t>
            </a:r>
            <a:r>
              <a:rPr lang="en">
                <a:solidFill>
                  <a:schemeClr val="dk1"/>
                </a:solidFill>
              </a:rPr>
              <a:t>question 14</a:t>
            </a:r>
            <a:endParaRPr>
              <a:solidFill>
                <a:schemeClr val="dk1"/>
              </a:solidFill>
            </a:endParaRPr>
          </a:p>
          <a:p>
            <a:pPr indent="-298450" lvl="0" marL="457200" rtl="0" algn="l">
              <a:spcBef>
                <a:spcPts val="0"/>
              </a:spcBef>
              <a:spcAft>
                <a:spcPts val="0"/>
              </a:spcAft>
              <a:buClr>
                <a:schemeClr val="dk1"/>
              </a:buClr>
              <a:buSzPts val="1100"/>
              <a:buAutoNum type="alphaUcPeriod"/>
            </a:pPr>
            <a:r>
              <a:rPr lang="en">
                <a:solidFill>
                  <a:schemeClr val="dk1"/>
                </a:solidFill>
              </a:rPr>
              <a:t>Which Creek is Healthier in Terms of Dissolved Oxygen?</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There is no apparent difference in DO between these two creeks.</a:t>
            </a:r>
            <a:endParaRPr>
              <a:solidFill>
                <a:schemeClr val="dk1"/>
              </a:solidFill>
            </a:endParaRPr>
          </a:p>
          <a:p>
            <a:pPr indent="-298450" lvl="0" marL="457200" rtl="0" algn="l">
              <a:spcBef>
                <a:spcPts val="0"/>
              </a:spcBef>
              <a:spcAft>
                <a:spcPts val="0"/>
              </a:spcAft>
              <a:buClr>
                <a:schemeClr val="dk1"/>
              </a:buClr>
              <a:buSzPts val="1100"/>
              <a:buAutoNum type="alphaUcPeriod"/>
            </a:pPr>
            <a:r>
              <a:rPr lang="en">
                <a:solidFill>
                  <a:schemeClr val="dk1"/>
                </a:solidFill>
              </a:rPr>
              <a:t>Identify two pieces of evidence from the data provided that support the claim.</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The measured DO samples fall between 6 and 14 on both graphs.  </a:t>
            </a:r>
            <a:r>
              <a:rPr i="1" lang="en" sz="1050">
                <a:solidFill>
                  <a:schemeClr val="dk1"/>
                </a:solidFill>
              </a:rPr>
              <a:t>While not statistically significant, trends in DO values at Fleming Creek appear to be slightly increasing. While all measured dissolved oxygen concentrations were above the state standard, there are no apparent trends in dissolved oxygen at Millers Creek.</a:t>
            </a:r>
            <a:endParaRPr>
              <a:solidFill>
                <a:schemeClr val="dk1"/>
              </a:solidFill>
            </a:endParaRPr>
          </a:p>
          <a:p>
            <a:pPr indent="-298450" lvl="0" marL="457200" rtl="0" algn="l">
              <a:spcBef>
                <a:spcPts val="0"/>
              </a:spcBef>
              <a:spcAft>
                <a:spcPts val="0"/>
              </a:spcAft>
              <a:buClr>
                <a:schemeClr val="dk1"/>
              </a:buClr>
              <a:buSzPts val="1100"/>
              <a:buAutoNum type="alphaUcPeriod"/>
            </a:pPr>
            <a:r>
              <a:rPr lang="en">
                <a:solidFill>
                  <a:schemeClr val="dk1"/>
                </a:solidFill>
              </a:rPr>
              <a:t>Write two bullet points describing the science that explains or predicts why the evidence supports the claim. </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Because the evidence is similar in both cases, we cannot make a claim that one creek is healthier than the other.</a:t>
            </a:r>
            <a:endParaRPr>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ccae32af0c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ccae32af0c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Teacher Talk</a:t>
            </a:r>
            <a:r>
              <a:rPr lang="en">
                <a:solidFill>
                  <a:schemeClr val="dk1"/>
                </a:solidFill>
              </a:rPr>
              <a:t>: </a:t>
            </a:r>
            <a:r>
              <a:rPr lang="en">
                <a:solidFill>
                  <a:schemeClr val="dk1"/>
                </a:solidFill>
              </a:rPr>
              <a:t>Here is more information on how Dissolved Oxygen is represented in Fleming and Millers creeks.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Student page </a:t>
            </a:r>
            <a:r>
              <a:rPr lang="en">
                <a:solidFill>
                  <a:schemeClr val="dk1"/>
                </a:solidFill>
              </a:rPr>
              <a:t>question 14.  Use the data from the graphs and the information in slide 18 to fill out the Claim/Evidence/Reasoning graphic organizer.</a:t>
            </a:r>
            <a:endParaRPr>
              <a:solidFill>
                <a:schemeClr val="dk1"/>
              </a:solidFill>
            </a:endParaRPr>
          </a:p>
          <a:p>
            <a:pPr indent="-298450" lvl="0" marL="457200" rtl="0" algn="l">
              <a:spcBef>
                <a:spcPts val="0"/>
              </a:spcBef>
              <a:spcAft>
                <a:spcPts val="0"/>
              </a:spcAft>
              <a:buClr>
                <a:schemeClr val="dk1"/>
              </a:buClr>
              <a:buSzPts val="1100"/>
              <a:buAutoNum type="alphaUcPeriod"/>
            </a:pPr>
            <a:r>
              <a:rPr lang="en">
                <a:solidFill>
                  <a:schemeClr val="dk1"/>
                </a:solidFill>
              </a:rPr>
              <a:t>Which Creek is Healthier in Terms of Dissolved Oxygen?</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There is no apparent difference in DO between these two creeks.</a:t>
            </a:r>
            <a:endParaRPr>
              <a:solidFill>
                <a:schemeClr val="dk1"/>
              </a:solidFill>
            </a:endParaRPr>
          </a:p>
          <a:p>
            <a:pPr indent="-298450" lvl="0" marL="457200" rtl="0" algn="l">
              <a:spcBef>
                <a:spcPts val="0"/>
              </a:spcBef>
              <a:spcAft>
                <a:spcPts val="0"/>
              </a:spcAft>
              <a:buClr>
                <a:schemeClr val="dk1"/>
              </a:buClr>
              <a:buSzPts val="1100"/>
              <a:buAutoNum type="alphaUcPeriod"/>
            </a:pPr>
            <a:r>
              <a:rPr lang="en">
                <a:solidFill>
                  <a:schemeClr val="dk1"/>
                </a:solidFill>
              </a:rPr>
              <a:t>Identify two pieces of evidence from the data provided that support the claim.</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The measured DO samples fall between 6 and 14 on both graphs.  </a:t>
            </a:r>
            <a:r>
              <a:rPr i="1" lang="en" sz="1050">
                <a:solidFill>
                  <a:schemeClr val="dk1"/>
                </a:solidFill>
              </a:rPr>
              <a:t>While not statistically significant, trends in DO values at Fleming Creek appear to be slightly increasing. While all measured dissolved oxygen concentrations were above the state standard, there are no apparent trends in dissolved oxygen at Millers Creek.</a:t>
            </a:r>
            <a:endParaRPr>
              <a:solidFill>
                <a:schemeClr val="dk1"/>
              </a:solidFill>
            </a:endParaRPr>
          </a:p>
          <a:p>
            <a:pPr indent="-298450" lvl="0" marL="457200" rtl="0" algn="l">
              <a:spcBef>
                <a:spcPts val="0"/>
              </a:spcBef>
              <a:spcAft>
                <a:spcPts val="0"/>
              </a:spcAft>
              <a:buClr>
                <a:schemeClr val="dk1"/>
              </a:buClr>
              <a:buSzPts val="1100"/>
              <a:buAutoNum type="alphaUcPeriod"/>
            </a:pPr>
            <a:r>
              <a:rPr lang="en">
                <a:solidFill>
                  <a:schemeClr val="dk1"/>
                </a:solidFill>
              </a:rPr>
              <a:t>Write two bullet points describing the science that explains or predicts why the evidence supports the claim. </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Because the evidence is similar in both cases, we cannot make a claim that one creek is healthier than the other.</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cbd4a1e0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cbd4a1e0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Note for Teacher</a:t>
            </a:r>
            <a:r>
              <a:rPr lang="en"/>
              <a:t>:  We suggest reviewing both videos to see which better suits you and your students.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cbf838099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cbf838099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Student page </a:t>
            </a:r>
            <a:r>
              <a:rPr lang="en">
                <a:solidFill>
                  <a:schemeClr val="dk1"/>
                </a:solidFill>
              </a:rPr>
              <a:t>question 14.</a:t>
            </a:r>
            <a:endParaRPr/>
          </a:p>
          <a:p>
            <a:pPr indent="-298450" lvl="0" marL="457200" rtl="0" algn="l">
              <a:spcBef>
                <a:spcPts val="0"/>
              </a:spcBef>
              <a:spcAft>
                <a:spcPts val="0"/>
              </a:spcAft>
              <a:buSzPts val="1100"/>
              <a:buAutoNum type="arabicPeriod"/>
            </a:pPr>
            <a:r>
              <a:rPr lang="en"/>
              <a:t>The research question is provided.</a:t>
            </a:r>
            <a:endParaRPr/>
          </a:p>
          <a:p>
            <a:pPr indent="-298450" lvl="0" marL="457200" rtl="0" algn="l">
              <a:spcBef>
                <a:spcPts val="0"/>
              </a:spcBef>
              <a:spcAft>
                <a:spcPts val="0"/>
              </a:spcAft>
              <a:buSzPts val="1100"/>
              <a:buAutoNum type="arabicPeriod"/>
            </a:pPr>
            <a:r>
              <a:rPr lang="en"/>
              <a:t>Develop and write a claim in the appropriate place in the graphic organizer. </a:t>
            </a:r>
            <a:r>
              <a:rPr i="1" lang="en"/>
              <a:t>There is no </a:t>
            </a:r>
            <a:r>
              <a:rPr i="1" lang="en"/>
              <a:t>apparent</a:t>
            </a:r>
            <a:r>
              <a:rPr i="1" lang="en"/>
              <a:t> difference in DO between these two creeks.</a:t>
            </a:r>
            <a:endParaRPr i="1"/>
          </a:p>
          <a:p>
            <a:pPr indent="-298450" lvl="0" marL="457200" rtl="0" algn="l">
              <a:spcBef>
                <a:spcPts val="0"/>
              </a:spcBef>
              <a:spcAft>
                <a:spcPts val="0"/>
              </a:spcAft>
              <a:buSzPts val="1100"/>
              <a:buAutoNum type="arabicPeriod"/>
            </a:pPr>
            <a:r>
              <a:rPr lang="en"/>
              <a:t>Identify two pieces of evidence from the data provided that support the claim and type them into the appropriate place.</a:t>
            </a:r>
            <a:endParaRPr/>
          </a:p>
          <a:p>
            <a:pPr indent="0" lvl="0" marL="457200" rtl="0" algn="l">
              <a:spcBef>
                <a:spcPts val="0"/>
              </a:spcBef>
              <a:spcAft>
                <a:spcPts val="0"/>
              </a:spcAft>
              <a:buNone/>
            </a:pPr>
            <a:r>
              <a:rPr i="1" lang="en">
                <a:solidFill>
                  <a:schemeClr val="dk1"/>
                </a:solidFill>
              </a:rPr>
              <a:t>The measured DO samples fall between 6 and 14 on both graphs.  </a:t>
            </a:r>
            <a:r>
              <a:rPr i="1" lang="en" sz="1050">
                <a:solidFill>
                  <a:schemeClr val="dk1"/>
                </a:solidFill>
              </a:rPr>
              <a:t>While not statistically significant, trends in DO values at Fleming Creek appear to be slightly increasing. While all measured dissolved oxygen concentrations were above the state standard, there are no apparent trends in dissolved oxygen at Millers Creek.</a:t>
            </a:r>
            <a:endParaRPr i="1" sz="500">
              <a:solidFill>
                <a:schemeClr val="dk1"/>
              </a:solidFill>
            </a:endParaRPr>
          </a:p>
          <a:p>
            <a:pPr indent="-298450" lvl="0" marL="457200" rtl="0" algn="l">
              <a:spcBef>
                <a:spcPts val="0"/>
              </a:spcBef>
              <a:spcAft>
                <a:spcPts val="0"/>
              </a:spcAft>
              <a:buSzPts val="1100"/>
              <a:buAutoNum type="arabicPeriod"/>
            </a:pPr>
            <a:r>
              <a:rPr lang="en"/>
              <a:t>Write two bullet points describing the science that explains why the evidence supports the claim.</a:t>
            </a:r>
            <a:endParaRPr/>
          </a:p>
          <a:p>
            <a:pPr indent="0" lvl="0" marL="457200" rtl="0" algn="l">
              <a:spcBef>
                <a:spcPts val="0"/>
              </a:spcBef>
              <a:spcAft>
                <a:spcPts val="0"/>
              </a:spcAft>
              <a:buNone/>
            </a:pPr>
            <a:r>
              <a:rPr i="1" lang="en">
                <a:solidFill>
                  <a:schemeClr val="dk1"/>
                </a:solidFill>
              </a:rPr>
              <a:t>Because the evidence is similar in both cases, we cannot make a claim that one creek is healthier than the other.</a:t>
            </a:r>
            <a:endParaRPr i="1">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ccae32af0c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ccae32af0c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Student page </a:t>
            </a:r>
            <a:r>
              <a:rPr lang="en"/>
              <a:t>question 15. </a:t>
            </a:r>
            <a:r>
              <a:rPr lang="en">
                <a:solidFill>
                  <a:schemeClr val="dk1"/>
                </a:solidFill>
              </a:rPr>
              <a:t>Choose one of the suggested actions on Slide 25 and tell how it would work to improve DO in a stream.</a:t>
            </a:r>
            <a:endParaRPr>
              <a:solidFill>
                <a:schemeClr val="dk1"/>
              </a:solidFill>
            </a:endParaRPr>
          </a:p>
          <a:p>
            <a:pPr indent="0" lvl="0" marL="0" rtl="0" algn="l">
              <a:spcBef>
                <a:spcPts val="0"/>
              </a:spcBef>
              <a:spcAft>
                <a:spcPts val="0"/>
              </a:spcAft>
              <a:buNone/>
            </a:pPr>
            <a:r>
              <a:rPr lang="en">
                <a:solidFill>
                  <a:schemeClr val="dk1"/>
                </a:solidFill>
              </a:rPr>
              <a:t>KEY: Shade, whether over land or water is cooler than not shade.  So rain falling on shade would run off cooler than rain falling on unshaded land.</a:t>
            </a:r>
            <a:endParaRPr>
              <a:solidFill>
                <a:schemeClr val="dk1"/>
              </a:solidFill>
            </a:endParaRPr>
          </a:p>
          <a:p>
            <a:pPr indent="0" lvl="0" marL="0" rtl="0" algn="l">
              <a:spcBef>
                <a:spcPts val="0"/>
              </a:spcBef>
              <a:spcAft>
                <a:spcPts val="0"/>
              </a:spcAft>
              <a:buNone/>
            </a:pPr>
            <a:r>
              <a:rPr lang="en">
                <a:solidFill>
                  <a:schemeClr val="dk1"/>
                </a:solidFill>
              </a:rPr>
              <a:t>Dog poop when carried by runoff to a stream, gets decomposed by bacteria.  Bacteria use oxygen to live, so they use up DO in the stream.</a:t>
            </a:r>
            <a:endParaRPr>
              <a:solidFill>
                <a:schemeClr val="dk1"/>
              </a:solidFill>
            </a:endParaRPr>
          </a:p>
          <a:p>
            <a:pPr indent="0" lvl="0" marL="0" rtl="0" algn="l">
              <a:spcBef>
                <a:spcPts val="0"/>
              </a:spcBef>
              <a:spcAft>
                <a:spcPts val="0"/>
              </a:spcAft>
              <a:buNone/>
            </a:pPr>
            <a:r>
              <a:rPr lang="en">
                <a:solidFill>
                  <a:schemeClr val="dk1"/>
                </a:solidFill>
              </a:rPr>
              <a:t>Dirt gets carried to streams by runoff.  It causes water to heat up faster when the sun is shining on dirty water.</a:t>
            </a:r>
            <a:endParaRPr>
              <a:solidFill>
                <a:schemeClr val="dk1"/>
              </a:solidFill>
            </a:endParaRPr>
          </a:p>
          <a:p>
            <a:pPr indent="0" lvl="0" marL="0" rtl="0" algn="l">
              <a:spcBef>
                <a:spcPts val="0"/>
              </a:spcBef>
              <a:spcAft>
                <a:spcPts val="0"/>
              </a:spcAft>
              <a:buNone/>
            </a:pPr>
            <a:r>
              <a:rPr lang="en">
                <a:solidFill>
                  <a:schemeClr val="dk1"/>
                </a:solidFill>
              </a:rPr>
              <a:t>Rain gardens slow hot rain water from running into the river too quickly.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cf7959fa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cf7959fa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talk</a:t>
            </a:r>
            <a:r>
              <a:rPr lang="en">
                <a:solidFill>
                  <a:schemeClr val="dk1"/>
                </a:solidFill>
              </a:rPr>
              <a:t>:  We apply salt to our roads and sidewalks.  When road salt washes into our streams it dissolves and becomes ions.  While conductivity may come from numerous types of pollution, it is primarily from road salt. The more impervious surfaces the more we salt them and thus the higher the conductivity measures.</a:t>
            </a:r>
            <a:endParaRPr>
              <a:solidFill>
                <a:schemeClr val="dk1"/>
              </a:solidFill>
            </a:endParaRPr>
          </a:p>
          <a:p>
            <a:pPr indent="0" lvl="0" marL="0" rtl="0" algn="l">
              <a:spcBef>
                <a:spcPts val="0"/>
              </a:spcBef>
              <a:spcAft>
                <a:spcPts val="0"/>
              </a:spcAft>
              <a:buNone/>
            </a:pPr>
            <a:r>
              <a:t/>
            </a:r>
            <a:endParaRPr u="sng"/>
          </a:p>
          <a:p>
            <a:pPr indent="0" lvl="0" marL="0" rtl="0" algn="l">
              <a:spcBef>
                <a:spcPts val="0"/>
              </a:spcBef>
              <a:spcAft>
                <a:spcPts val="0"/>
              </a:spcAft>
              <a:buNone/>
            </a:pPr>
            <a:r>
              <a:rPr lang="en" u="sng"/>
              <a:t>Note to teacher</a:t>
            </a:r>
            <a:r>
              <a:rPr lang="en"/>
              <a:t>: The important point here is that Conductivity is an </a:t>
            </a:r>
            <a:r>
              <a:rPr lang="en"/>
              <a:t>indicator</a:t>
            </a:r>
            <a:r>
              <a:rPr lang="en"/>
              <a:t> for human density.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cbf838099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cbf838099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ce8db3ba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ce8db3ba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Student page </a:t>
            </a:r>
            <a:r>
              <a:rPr lang="en">
                <a:solidFill>
                  <a:schemeClr val="dk1"/>
                </a:solidFill>
              </a:rPr>
              <a:t>question 16</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The research question is provided.</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Develop and write a claim in the appropriate place in the graphic organizer. </a:t>
            </a:r>
            <a:r>
              <a:rPr i="1" lang="en">
                <a:solidFill>
                  <a:schemeClr val="dk1"/>
                </a:solidFill>
              </a:rPr>
              <a:t>Conductivity indicates a root cause of the differences in Fleming and Millers Creek.</a:t>
            </a:r>
            <a:endParaRPr i="1">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Identify two pieces of evidence from the data provided that support the claim and type them into the appropriate place.</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The measured conductivity samples are higher in Millers Creek.  </a:t>
            </a:r>
            <a:r>
              <a:rPr i="1" lang="en" sz="1000">
                <a:solidFill>
                  <a:schemeClr val="dk1"/>
                </a:solidFill>
                <a:highlight>
                  <a:srgbClr val="FFFFFF"/>
                </a:highlight>
              </a:rPr>
              <a:t>The east branch of Millers is particularly high in conductivity, often exceeding the already high levels of the main branch by 3 times.</a:t>
            </a:r>
            <a:endParaRPr i="1" sz="100">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Write two bullet points describing the science that explains why the evidence supports the claim.</a:t>
            </a:r>
            <a:endParaRPr>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Conductivity can measure the presence of salt in the water.  But more importantly it can indicate more impervious surfaces being salted.  It’s the impervious surfaces that cause stream flashiness.  And the presence of more impervious surfaces indicates more human activity, such as owning pets, creating litter, spilling oil etc, that affect the health of the creeksheds.</a:t>
            </a:r>
            <a:endParaRPr i="1">
              <a:solidFill>
                <a:schemeClr val="dk1"/>
              </a:solidFill>
            </a:endParaRPr>
          </a:p>
          <a:p>
            <a:pPr indent="0" lvl="0" marL="457200" rtl="0" algn="l">
              <a:spcBef>
                <a:spcPts val="0"/>
              </a:spcBef>
              <a:spcAft>
                <a:spcPts val="0"/>
              </a:spcAft>
              <a:buNone/>
            </a:pPr>
            <a:r>
              <a:t/>
            </a:r>
            <a:endParaRPr i="1">
              <a:solidFill>
                <a:srgbClr val="9900FF"/>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f7959fa5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cf7959fa5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u="sng"/>
              <a:t>Student page </a:t>
            </a:r>
            <a:r>
              <a:rPr lang="en"/>
              <a:t>question 17</a:t>
            </a:r>
            <a:endParaRPr/>
          </a:p>
          <a:p>
            <a:pPr indent="0" lvl="0" marL="457200" rtl="0" algn="l">
              <a:spcBef>
                <a:spcPts val="0"/>
              </a:spcBef>
              <a:spcAft>
                <a:spcPts val="0"/>
              </a:spcAft>
              <a:buNone/>
            </a:pPr>
            <a:r>
              <a:rPr lang="en"/>
              <a:t>This is the summary Claim/Evidence/Reasoning graphic organizer for you to use with your students as you choose.  TSS can influence DO, and Conductivity </a:t>
            </a:r>
            <a:r>
              <a:rPr lang="en"/>
              <a:t>is a measure that indicates the impacts of human density, which affects TSS and DO. So any combination of factors chosen by your students will probably be correct. </a:t>
            </a:r>
            <a:endParaRPr i="1">
              <a:solidFill>
                <a:srgbClr val="9900FF"/>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cbd4a1e05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cbd4a1e05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ce8db3ba2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ce8db3ba2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ce8db3ba2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ce8db3ba2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ce8db3ba2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ce8db3ba2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bf83809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bf83809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rgbClr val="202122"/>
                </a:solidFill>
                <a:highlight>
                  <a:srgbClr val="FFFFFF"/>
                </a:highlight>
              </a:rPr>
              <a:t>Teacher Talk: </a:t>
            </a:r>
            <a:r>
              <a:rPr lang="en">
                <a:solidFill>
                  <a:srgbClr val="202122"/>
                </a:solidFill>
                <a:highlight>
                  <a:srgbClr val="FFFFFF"/>
                </a:highlight>
              </a:rPr>
              <a:t>Example of </a:t>
            </a:r>
            <a:r>
              <a:rPr lang="en">
                <a:solidFill>
                  <a:srgbClr val="202122"/>
                </a:solidFill>
                <a:highlight>
                  <a:srgbClr val="FFFFFF"/>
                </a:highlight>
              </a:rPr>
              <a:t>an aquatic food web: Bacteria can be seen in the red box at the bottom. Bacteria (and other decomposers, like worms) decompose and recycle nutrients back to the habitat, which is shown by the light blue arrows. Without bacteria, the rest of the food web would starve, because there would not be enough nutrients for the animals higher up in the food web. The dark orange arrows show how some animals consume others in the food web. For example, lobsters may be eaten by humans. The dark blue arrows represent one complete food chain, beginning with the consumption of algae by the “water flea” Daphnia and Caddisfly larvae, which are consumed by a small fish, which is consumed by a larger fish, which is at the end consumed by the Great blue heron.  Credit: Wikipedia</a:t>
            </a:r>
            <a:r>
              <a:rPr lang="en" sz="1200">
                <a:solidFill>
                  <a:srgbClr val="202122"/>
                </a:solidFill>
                <a:highlight>
                  <a:srgbClr val="FFFFFF"/>
                </a:highlight>
              </a:rPr>
              <a:t>  </a:t>
            </a:r>
            <a:r>
              <a:rPr lang="en" sz="1000" u="sng">
                <a:solidFill>
                  <a:srgbClr val="0097A7"/>
                </a:solidFill>
                <a:hlinkClick r:id="rId2">
                  <a:extLst>
                    <a:ext uri="{A12FA001-AC4F-418D-AE19-62706E023703}">
                      <ahyp:hlinkClr val="tx"/>
                    </a:ext>
                  </a:extLst>
                </a:hlinkClick>
              </a:rPr>
              <a:t>https://commons.wikimedia.org/wiki/File:Aquatic_food_web.jpg#/media/File:Aquatic_food_web.jpg</a:t>
            </a:r>
            <a:endParaRPr sz="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ccae32af0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ccae32af0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Student page </a:t>
            </a:r>
            <a:r>
              <a:rPr lang="en">
                <a:solidFill>
                  <a:schemeClr val="dk1"/>
                </a:solidFill>
              </a:rPr>
              <a:t>q</a:t>
            </a:r>
            <a:r>
              <a:rPr lang="en">
                <a:solidFill>
                  <a:schemeClr val="dk1"/>
                </a:solidFill>
              </a:rPr>
              <a:t>uestion 18 Choose one action you could actually take.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Tell where and when you could do it.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Tell how that will impact the watershed.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e8d5b1682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de8d5b1682_0_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00000"/>
                </a:solidFill>
              </a:rPr>
              <a:t>The white triangles indicate where the two creeks are located in the watershed.</a:t>
            </a:r>
            <a:endParaRPr>
              <a:solidFill>
                <a:srgbClr val="000000"/>
              </a:solidFill>
            </a:endParaRPr>
          </a:p>
        </p:txBody>
      </p:sp>
      <p:sp>
        <p:nvSpPr>
          <p:cNvPr id="269" name="Google Shape;269;gde8d5b1682_0_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de8d5b1682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de8d5b1682_0_1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with Miller and Fleming creek highlighted</a:t>
            </a:r>
            <a:endParaRPr/>
          </a:p>
          <a:p>
            <a:pPr indent="0" lvl="0" marL="0" rtl="0" algn="l">
              <a:spcBef>
                <a:spcPts val="0"/>
              </a:spcBef>
              <a:spcAft>
                <a:spcPts val="0"/>
              </a:spcAft>
              <a:buNone/>
            </a:pPr>
            <a:r>
              <a:t/>
            </a:r>
            <a:endParaRPr/>
          </a:p>
        </p:txBody>
      </p:sp>
      <p:sp>
        <p:nvSpPr>
          <p:cNvPr id="277" name="Google Shape;277;gde8d5b1682_0_1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cbf838099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cbf838099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Talk</a:t>
            </a:r>
            <a:r>
              <a:rPr lang="en">
                <a:solidFill>
                  <a:schemeClr val="dk1"/>
                </a:solidFill>
              </a:rPr>
              <a:t>: Species diversity is an important idea in Ecology.  The big idea is that having a variety of species in a given ecosystem supports the stability of that ecosystem.  It is less fragile in the face of changes such as floods, drought, invasive species and other ecosystem challenges.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Huron River Watershed Council uses measurements of benthic macroinvertebrates as indicators of watershed health -- the greater the diversity of bugs, the healthier the water quality.  HRWC measures many water quality parameters that can impact bug diversity.  Because the aquatic insects need the right conditions for their whole lives, these bug measurements are a stronger indicator than just sampling the water at one point one time.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dk1"/>
                </a:solidFill>
              </a:rPr>
              <a:t>Note for Teacher</a:t>
            </a:r>
            <a:r>
              <a:rPr lang="en">
                <a:solidFill>
                  <a:schemeClr val="dk1"/>
                </a:solidFill>
              </a:rPr>
              <a:t>: This slide deck presents 3 factors that affect species diversity and health: Sediments in the Water, Dissolved Oxygen and Conductivity.  Of course there are other factors that can affect species diversity and population numbers.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de8d5b16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de8d5b16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HRWC collects data on sensitive families of macroinvertebrates.  Families is a form of classification (like genus and species).  Sensitive means that these animals cannot live in polluted or low-quality water.  We call these sensitive families Taxa 1 and Taxa 2.  So when these sensitive </a:t>
            </a:r>
            <a:r>
              <a:rPr lang="en"/>
              <a:t>individuals</a:t>
            </a:r>
            <a:r>
              <a:rPr lang="en"/>
              <a:t> are found, they indicate that water is of high quality.  It’s not enough to find just one individual, though.  A strong food web has a diversity, or variety, or species.  This diversity helps the food web stay stable.  So finding a </a:t>
            </a:r>
            <a:r>
              <a:rPr lang="en"/>
              <a:t>variety</a:t>
            </a:r>
            <a:r>
              <a:rPr lang="en"/>
              <a:t> of sensitive species means that </a:t>
            </a:r>
            <a:r>
              <a:rPr lang="en"/>
              <a:t>the</a:t>
            </a:r>
            <a:r>
              <a:rPr lang="en"/>
              <a:t> water quality has been good over time.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ccae32af0c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ccae32af0c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These questions can be found on the “</a:t>
            </a:r>
            <a:r>
              <a:rPr lang="en" u="sng">
                <a:solidFill>
                  <a:schemeClr val="dk1"/>
                </a:solidFill>
              </a:rPr>
              <a:t>How Can We Help the Water Bugs Student Page</a:t>
            </a:r>
            <a:r>
              <a:rPr lang="en">
                <a:solidFill>
                  <a:schemeClr val="dk1"/>
                </a:solidFill>
              </a:rPr>
              <a:t>” on-line.</a:t>
            </a:r>
            <a:endParaRPr>
              <a:solidFill>
                <a:schemeClr val="dk1"/>
              </a:solidFill>
            </a:endParaRPr>
          </a:p>
          <a:p>
            <a:pPr indent="0" lvl="0" marL="0" rtl="0" algn="l">
              <a:spcBef>
                <a:spcPts val="0"/>
              </a:spcBef>
              <a:spcAft>
                <a:spcPts val="0"/>
              </a:spcAft>
              <a:buNone/>
            </a:pPr>
            <a:r>
              <a:rPr lang="en">
                <a:solidFill>
                  <a:schemeClr val="dk1"/>
                </a:solidFill>
              </a:rPr>
              <a:t>***Add hyperlink here </a:t>
            </a:r>
            <a:endParaRPr>
              <a:solidFill>
                <a:schemeClr val="dk1"/>
              </a:solidFill>
            </a:endParaRPr>
          </a:p>
          <a:p>
            <a:pPr indent="0" lvl="0" marL="0" rtl="0" algn="l">
              <a:spcBef>
                <a:spcPts val="0"/>
              </a:spcBef>
              <a:spcAft>
                <a:spcPts val="0"/>
              </a:spcAft>
              <a:buNone/>
            </a:pPr>
            <a:r>
              <a:rPr lang="en">
                <a:solidFill>
                  <a:schemeClr val="dk1"/>
                </a:solidFill>
              </a:rPr>
              <a:t>Maps of the watershed showing the location of these two creeks can be found on slides 31 and 32.</a:t>
            </a:r>
            <a:endParaRPr>
              <a:solidFill>
                <a:schemeClr val="dk1"/>
              </a:solidFill>
            </a:endParaRPr>
          </a:p>
          <a:p>
            <a:pPr indent="0" lvl="0" marL="0" rtl="0" algn="l">
              <a:spcBef>
                <a:spcPts val="0"/>
              </a:spcBef>
              <a:spcAft>
                <a:spcPts val="0"/>
              </a:spcAft>
              <a:buNone/>
            </a:pPr>
            <a:r>
              <a:rPr lang="en">
                <a:solidFill>
                  <a:schemeClr val="dk1"/>
                </a:solidFill>
              </a:rPr>
              <a:t>Student page question 1.  In slide 6, describe what the two graphs represent.  </a:t>
            </a:r>
            <a:endParaRPr>
              <a:solidFill>
                <a:schemeClr val="dk1"/>
              </a:solidFill>
            </a:endParaRPr>
          </a:p>
          <a:p>
            <a:pPr indent="0" lvl="0" marL="0" rtl="0" algn="l">
              <a:spcBef>
                <a:spcPts val="0"/>
              </a:spcBef>
              <a:spcAft>
                <a:spcPts val="0"/>
              </a:spcAft>
              <a:buNone/>
            </a:pPr>
            <a:r>
              <a:rPr lang="en">
                <a:solidFill>
                  <a:schemeClr val="dk1"/>
                </a:solidFill>
              </a:rPr>
              <a:t>K</a:t>
            </a:r>
            <a:r>
              <a:rPr lang="en">
                <a:solidFill>
                  <a:schemeClr val="dk1"/>
                </a:solidFill>
              </a:rPr>
              <a:t>EY: The graphs show the </a:t>
            </a:r>
            <a:r>
              <a:rPr lang="en">
                <a:solidFill>
                  <a:schemeClr val="dk1"/>
                </a:solidFill>
              </a:rPr>
              <a:t>numbers o</a:t>
            </a:r>
            <a:r>
              <a:rPr lang="en">
                <a:solidFill>
                  <a:schemeClr val="dk1"/>
                </a:solidFill>
              </a:rPr>
              <a:t>f sensitive families of insects over time at 2 creeks.</a:t>
            </a:r>
            <a:endParaRPr>
              <a:solidFill>
                <a:schemeClr val="dk1"/>
              </a:solidFill>
            </a:endParaRPr>
          </a:p>
          <a:p>
            <a:pPr indent="0" lvl="0" marL="0" rtl="0" algn="l">
              <a:spcBef>
                <a:spcPts val="0"/>
              </a:spcBef>
              <a:spcAft>
                <a:spcPts val="0"/>
              </a:spcAft>
              <a:buNone/>
            </a:pPr>
            <a:r>
              <a:rPr lang="en">
                <a:solidFill>
                  <a:schemeClr val="dk1"/>
                </a:solidFill>
              </a:rPr>
              <a:t>Student page question 2.  How does the diversity of aquatic insects compare in the two graphs? </a:t>
            </a:r>
            <a:endParaRPr>
              <a:solidFill>
                <a:schemeClr val="dk1"/>
              </a:solidFill>
            </a:endParaRPr>
          </a:p>
          <a:p>
            <a:pPr indent="0" lvl="0" marL="0" rtl="0" algn="l">
              <a:spcBef>
                <a:spcPts val="0"/>
              </a:spcBef>
              <a:spcAft>
                <a:spcPts val="0"/>
              </a:spcAft>
              <a:buNone/>
            </a:pPr>
            <a:r>
              <a:rPr lang="en">
                <a:solidFill>
                  <a:schemeClr val="dk1"/>
                </a:solidFill>
              </a:rPr>
              <a:t>KEY: For Fleming Creek It appears that the number of sensitive families is increasing for spring sampling, holding steady for fall sampling.  For Millers Creek it appears that the number of </a:t>
            </a:r>
            <a:r>
              <a:rPr lang="en">
                <a:solidFill>
                  <a:schemeClr val="dk1"/>
                </a:solidFill>
              </a:rPr>
              <a:t>sensitive</a:t>
            </a:r>
            <a:r>
              <a:rPr lang="en">
                <a:solidFill>
                  <a:schemeClr val="dk1"/>
                </a:solidFill>
              </a:rPr>
              <a:t> families is holding steady for spring sampling and decreasing for fall sampling. </a:t>
            </a:r>
            <a:r>
              <a:rPr lang="en">
                <a:solidFill>
                  <a:schemeClr val="dk1"/>
                </a:solidFill>
              </a:rPr>
              <a:t> Fleming Creek has more sensitive families compared to Millers Creek. </a:t>
            </a:r>
            <a:endParaRPr>
              <a:solidFill>
                <a:schemeClr val="dk1"/>
              </a:solidFill>
            </a:endParaRPr>
          </a:p>
          <a:p>
            <a:pPr indent="-228600" lvl="0" marL="228600" rtl="0" algn="l">
              <a:spcBef>
                <a:spcPts val="0"/>
              </a:spcBef>
              <a:spcAft>
                <a:spcPts val="0"/>
              </a:spcAft>
              <a:buNone/>
            </a:pPr>
            <a:r>
              <a:rPr lang="en">
                <a:solidFill>
                  <a:schemeClr val="dk1"/>
                </a:solidFill>
              </a:rPr>
              <a:t>Student page question </a:t>
            </a:r>
            <a:r>
              <a:rPr lang="en">
                <a:solidFill>
                  <a:schemeClr val="dk1"/>
                </a:solidFill>
              </a:rPr>
              <a:t>3.  The diversity of aquatic insects is used as an “indicator” for watershed health.  Why do you think that is a stronger indicator than just taking a water sample?</a:t>
            </a:r>
            <a:endParaRPr>
              <a:solidFill>
                <a:schemeClr val="dk1"/>
              </a:solidFill>
            </a:endParaRPr>
          </a:p>
          <a:p>
            <a:pPr indent="-228600" lvl="0" marL="228600" rtl="0" algn="l">
              <a:spcBef>
                <a:spcPts val="0"/>
              </a:spcBef>
              <a:spcAft>
                <a:spcPts val="0"/>
              </a:spcAft>
              <a:buNone/>
            </a:pPr>
            <a:r>
              <a:rPr lang="en">
                <a:solidFill>
                  <a:schemeClr val="dk1"/>
                </a:solidFill>
              </a:rPr>
              <a:t> KEY: A water </a:t>
            </a:r>
            <a:r>
              <a:rPr lang="en">
                <a:solidFill>
                  <a:schemeClr val="dk1"/>
                </a:solidFill>
              </a:rPr>
              <a:t>sample</a:t>
            </a:r>
            <a:r>
              <a:rPr lang="en">
                <a:solidFill>
                  <a:schemeClr val="dk1"/>
                </a:solidFill>
              </a:rPr>
              <a:t> only shows what the water is like for 1 moment in time.  For sensitive insect families, the water quality has to be good during the entire life of the insect, and their parents, </a:t>
            </a:r>
            <a:r>
              <a:rPr lang="en">
                <a:solidFill>
                  <a:schemeClr val="dk1"/>
                </a:solidFill>
              </a:rPr>
              <a:t>grandparents</a:t>
            </a:r>
            <a:r>
              <a:rPr lang="en">
                <a:solidFill>
                  <a:schemeClr val="dk1"/>
                </a:solidFill>
              </a:rPr>
              <a:t>, etc.  So if they are present, they are a strong indicator of the history of the water quality.</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ccae32af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ccae32af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a:t>
            </a:r>
            <a:r>
              <a:rPr lang="en"/>
              <a:t>: Turbidity means dirt in the water.  The students are looking through a turbidity tube to measure dirt in the water.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Student page</a:t>
            </a:r>
            <a:r>
              <a:rPr lang="en"/>
              <a:t> question 4.  Name at least 3 ways excess sediments in the water can affect the river. </a:t>
            </a:r>
            <a:endParaRPr/>
          </a:p>
          <a:p>
            <a:pPr indent="0" lvl="0" marL="0" rtl="0" algn="l">
              <a:spcBef>
                <a:spcPts val="0"/>
              </a:spcBef>
              <a:spcAft>
                <a:spcPts val="0"/>
              </a:spcAft>
              <a:buNone/>
            </a:pPr>
            <a:r>
              <a:rPr lang="en"/>
              <a:t>KEY Dirt makes it hard for BMI to attach themselves.  Dirt fills in the spaces in the gravel, harming the habitat and </a:t>
            </a:r>
            <a:r>
              <a:rPr lang="en"/>
              <a:t>spawning</a:t>
            </a:r>
            <a:r>
              <a:rPr lang="en"/>
              <a:t> areas.  Dirt hurts gills.  Dirt clouds the water.  Dirt in water can absorb heat, raising the water temperature and leading to lower dissolved oxygen.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cae32af0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cae32af0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Student page</a:t>
            </a:r>
            <a:r>
              <a:rPr lang="en"/>
              <a:t> question 5.  Tell at least 2 ways excess sediments get in the river.</a:t>
            </a:r>
            <a:endParaRPr/>
          </a:p>
          <a:p>
            <a:pPr indent="0" lvl="0" marL="0" rtl="0" algn="l">
              <a:spcBef>
                <a:spcPts val="0"/>
              </a:spcBef>
              <a:spcAft>
                <a:spcPts val="0"/>
              </a:spcAft>
              <a:buNone/>
            </a:pPr>
            <a:r>
              <a:rPr lang="en"/>
              <a:t>KEY: Rain events wash dirt into the river. </a:t>
            </a:r>
            <a:r>
              <a:rPr lang="en">
                <a:solidFill>
                  <a:schemeClr val="dk1"/>
                </a:solidFill>
              </a:rPr>
              <a:t>Mowed edges let sediment through. </a:t>
            </a:r>
            <a:r>
              <a:rPr lang="en"/>
              <a:t>Without protection such as plastic baffles (silt fences), exposed soil at construction projects may let the dirt move farther.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cf23c6c9c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cf23c6c9c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Teacher Talk: </a:t>
            </a:r>
            <a:r>
              <a:rPr lang="en"/>
              <a:t>These graphs are scatter plots. The green lines are trend lines and indicate the general pattern of the data over time. The red lines are the state standard for healthy water. </a:t>
            </a:r>
            <a:endParaRPr/>
          </a:p>
          <a:p>
            <a:pPr indent="0" lvl="0" marL="0" rtl="0" algn="l">
              <a:spcBef>
                <a:spcPts val="0"/>
              </a:spcBef>
              <a:spcAft>
                <a:spcPts val="0"/>
              </a:spcAft>
              <a:buNone/>
            </a:pPr>
            <a:r>
              <a:t/>
            </a:r>
            <a:endParaRPr u="sng"/>
          </a:p>
          <a:p>
            <a:pPr indent="0" lvl="0" marL="0" rtl="0" algn="l">
              <a:spcBef>
                <a:spcPts val="0"/>
              </a:spcBef>
              <a:spcAft>
                <a:spcPts val="0"/>
              </a:spcAft>
              <a:buNone/>
            </a:pPr>
            <a:r>
              <a:rPr lang="en" u="sng"/>
              <a:t>Student page</a:t>
            </a:r>
            <a:r>
              <a:rPr lang="en"/>
              <a:t> question 6. </a:t>
            </a:r>
            <a:r>
              <a:rPr lang="en">
                <a:solidFill>
                  <a:schemeClr val="dk1"/>
                </a:solidFill>
              </a:rPr>
              <a:t> On the TSS graphs for Fleming and Miller creeks, what do the green trend lines show for each creek? </a:t>
            </a:r>
            <a:endParaRPr>
              <a:solidFill>
                <a:schemeClr val="dk1"/>
              </a:solidFill>
            </a:endParaRPr>
          </a:p>
          <a:p>
            <a:pPr indent="0" lvl="0" marL="0" rtl="0" algn="l">
              <a:spcBef>
                <a:spcPts val="0"/>
              </a:spcBef>
              <a:spcAft>
                <a:spcPts val="0"/>
              </a:spcAft>
              <a:buNone/>
            </a:pPr>
            <a:r>
              <a:rPr lang="en"/>
              <a:t>KEY: For Millers Creek there is an increase in dirt in the water.  For Fleming Creek there is a small decrease.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 name="Shape 51"/>
        <p:cNvGrpSpPr/>
        <p:nvPr/>
      </p:nvGrpSpPr>
      <p:grpSpPr>
        <a:xfrm>
          <a:off x="0" y="0"/>
          <a:ext cx="0" cy="0"/>
          <a:chOff x="0" y="0"/>
          <a:chExt cx="0" cy="0"/>
        </a:xfrm>
      </p:grpSpPr>
      <p:sp>
        <p:nvSpPr>
          <p:cNvPr id="52" name="Google Shape;52;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 name="Google Shape;5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6" name="Google Shape;5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2">
            <a:alphaModFix/>
          </a:blip>
          <a:stretch>
            <a:fillRect/>
          </a:stretch>
        </p:blipFill>
        <p:spPr>
          <a:xfrm>
            <a:off x="7713400" y="0"/>
            <a:ext cx="1430600" cy="715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hyperlink" Target="https://www.youtube.com/watch?v=ReCOnps2jeI" TargetMode="External"/><Relationship Id="rId4" Type="http://schemas.openxmlformats.org/officeDocument/2006/relationships/hyperlink" Target="https://www.youtube.com/watch?v=Z2CkD4sa9SI" TargetMode="External"/><Relationship Id="rId5"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13725" y="-1120675"/>
            <a:ext cx="8957824" cy="6718376"/>
          </a:xfrm>
          <a:prstGeom prst="rect">
            <a:avLst/>
          </a:prstGeom>
          <a:noFill/>
          <a:ln>
            <a:noFill/>
          </a:ln>
        </p:spPr>
      </p:pic>
      <p:sp>
        <p:nvSpPr>
          <p:cNvPr id="62" name="Google Shape;62;p14"/>
          <p:cNvSpPr txBox="1"/>
          <p:nvPr>
            <p:ph idx="4294967295" type="ctrTitle"/>
          </p:nvPr>
        </p:nvSpPr>
        <p:spPr>
          <a:xfrm>
            <a:off x="389000" y="-76525"/>
            <a:ext cx="8520600" cy="8283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lang="en" sz="4000">
                <a:solidFill>
                  <a:srgbClr val="0000FF"/>
                </a:solidFill>
                <a:highlight>
                  <a:srgbClr val="FFFFFF"/>
                </a:highlight>
              </a:rPr>
              <a:t>How </a:t>
            </a:r>
            <a:r>
              <a:rPr lang="en" sz="4000">
                <a:solidFill>
                  <a:srgbClr val="0000FF"/>
                </a:solidFill>
                <a:highlight>
                  <a:srgbClr val="FFFFFF"/>
                </a:highlight>
              </a:rPr>
              <a:t>Can We Help the Water Bugs?</a:t>
            </a:r>
            <a:endParaRPr sz="4000">
              <a:solidFill>
                <a:srgbClr val="0000FF"/>
              </a:solidFill>
              <a:highlight>
                <a:srgbClr val="FFFFF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txBox="1"/>
          <p:nvPr>
            <p:ph type="title"/>
          </p:nvPr>
        </p:nvSpPr>
        <p:spPr>
          <a:xfrm>
            <a:off x="311700" y="445025"/>
            <a:ext cx="8520600" cy="1772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b="1" lang="en" sz="2550">
                <a:solidFill>
                  <a:schemeClr val="lt1"/>
                </a:solidFill>
              </a:rPr>
              <a:t>Stream flow </a:t>
            </a:r>
            <a:br>
              <a:rPr b="1" lang="en" sz="2550">
                <a:solidFill>
                  <a:schemeClr val="lt1"/>
                </a:solidFill>
              </a:rPr>
            </a:br>
            <a:r>
              <a:rPr b="1" lang="en" sz="1750">
                <a:solidFill>
                  <a:schemeClr val="lt1"/>
                </a:solidFill>
              </a:rPr>
              <a:t>is an important underlying factor for determining likely erosion rates, stream habitat quality, and aquatic community diversity. An important measure is </a:t>
            </a:r>
            <a:r>
              <a:rPr b="1" lang="en" sz="2050">
                <a:solidFill>
                  <a:schemeClr val="lt1"/>
                </a:solidFill>
              </a:rPr>
              <a:t>“flashiness” </a:t>
            </a:r>
            <a:r>
              <a:rPr b="1" lang="en" sz="1750">
                <a:solidFill>
                  <a:schemeClr val="lt1"/>
                </a:solidFill>
              </a:rPr>
              <a:t>or the rate a stream rises and falls through a storm event. </a:t>
            </a:r>
            <a:endParaRPr b="1" sz="3500">
              <a:solidFill>
                <a:schemeClr val="lt1"/>
              </a:solidFill>
            </a:endParaRPr>
          </a:p>
        </p:txBody>
      </p:sp>
      <p:sp>
        <p:nvSpPr>
          <p:cNvPr id="122" name="Google Shape;122;p23"/>
          <p:cNvSpPr txBox="1"/>
          <p:nvPr>
            <p:ph idx="1" type="body"/>
          </p:nvPr>
        </p:nvSpPr>
        <p:spPr>
          <a:xfrm>
            <a:off x="385600" y="2571775"/>
            <a:ext cx="3487500" cy="199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50">
                <a:solidFill>
                  <a:schemeClr val="lt1"/>
                </a:solidFill>
              </a:rPr>
              <a:t>Fleming Creek has a flashiness rating that is high for comparable Michigan streams, but average for the Midwest.</a:t>
            </a:r>
            <a:endParaRPr b="1" sz="3600">
              <a:solidFill>
                <a:schemeClr val="lt1"/>
              </a:solidFill>
            </a:endParaRPr>
          </a:p>
          <a:p>
            <a:pPr indent="0" lvl="0" marL="0" rtl="0" algn="l">
              <a:spcBef>
                <a:spcPts val="1200"/>
              </a:spcBef>
              <a:spcAft>
                <a:spcPts val="1200"/>
              </a:spcAft>
              <a:buNone/>
            </a:pPr>
            <a:r>
              <a:t/>
            </a:r>
            <a:endParaRPr b="1" sz="1800">
              <a:solidFill>
                <a:schemeClr val="lt1"/>
              </a:solidFill>
            </a:endParaRPr>
          </a:p>
        </p:txBody>
      </p:sp>
      <p:sp>
        <p:nvSpPr>
          <p:cNvPr id="123" name="Google Shape;123;p23"/>
          <p:cNvSpPr txBox="1"/>
          <p:nvPr>
            <p:ph idx="2" type="body"/>
          </p:nvPr>
        </p:nvSpPr>
        <p:spPr>
          <a:xfrm>
            <a:off x="5424000" y="2571775"/>
            <a:ext cx="3408300" cy="1997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b="1" lang="en" sz="1850">
                <a:solidFill>
                  <a:schemeClr val="lt1"/>
                </a:solidFill>
              </a:rPr>
              <a:t>Millers Creek is extremely flashy. Recent projects have reduced the flashiness considerably, though a serious problem still exists.</a:t>
            </a:r>
            <a:endParaRPr b="1" sz="22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ph idx="1" type="body"/>
          </p:nvPr>
        </p:nvSpPr>
        <p:spPr>
          <a:xfrm>
            <a:off x="221700" y="2822250"/>
            <a:ext cx="3927300" cy="15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57">
                <a:solidFill>
                  <a:schemeClr val="lt1"/>
                </a:solidFill>
              </a:rPr>
              <a:t>Fleming Creek</a:t>
            </a:r>
            <a:endParaRPr sz="1557">
              <a:solidFill>
                <a:schemeClr val="lt1"/>
              </a:solidFill>
            </a:endParaRPr>
          </a:p>
          <a:p>
            <a:pPr indent="0" lvl="0" marL="0" rtl="0" algn="l">
              <a:spcBef>
                <a:spcPts val="1200"/>
              </a:spcBef>
              <a:spcAft>
                <a:spcPts val="0"/>
              </a:spcAft>
              <a:buNone/>
            </a:pPr>
            <a:r>
              <a:rPr lang="en" sz="1501">
                <a:solidFill>
                  <a:schemeClr val="lt1"/>
                </a:solidFill>
              </a:rPr>
              <a:t>Since 11% of the Fleming creekshed is currently impervious, this means that the system is at the tipping point of losing much of its biological diversity.</a:t>
            </a:r>
            <a:endParaRPr sz="1501">
              <a:solidFill>
                <a:schemeClr val="lt1"/>
              </a:solidFill>
            </a:endParaRPr>
          </a:p>
          <a:p>
            <a:pPr indent="0" lvl="0" marL="0" rtl="0" algn="l">
              <a:spcBef>
                <a:spcPts val="1200"/>
              </a:spcBef>
              <a:spcAft>
                <a:spcPts val="0"/>
              </a:spcAft>
              <a:buNone/>
            </a:pPr>
            <a:r>
              <a:t/>
            </a:r>
            <a:endParaRPr sz="1050">
              <a:solidFill>
                <a:schemeClr val="lt1"/>
              </a:solidFill>
            </a:endParaRPr>
          </a:p>
          <a:p>
            <a:pPr indent="0" lvl="0" marL="0" rtl="0" algn="l">
              <a:spcBef>
                <a:spcPts val="1200"/>
              </a:spcBef>
              <a:spcAft>
                <a:spcPts val="0"/>
              </a:spcAft>
              <a:buNone/>
            </a:pPr>
            <a:r>
              <a:t/>
            </a:r>
            <a:endParaRPr sz="1050">
              <a:solidFill>
                <a:schemeClr val="lt1"/>
              </a:solidFill>
            </a:endParaRPr>
          </a:p>
          <a:p>
            <a:pPr indent="0" lvl="0" marL="0" rtl="0" algn="l">
              <a:spcBef>
                <a:spcPts val="1200"/>
              </a:spcBef>
              <a:spcAft>
                <a:spcPts val="0"/>
              </a:spcAft>
              <a:buNone/>
            </a:pPr>
            <a:r>
              <a:t/>
            </a:r>
            <a:endParaRPr sz="1050">
              <a:solidFill>
                <a:schemeClr val="lt1"/>
              </a:solidFill>
            </a:endParaRPr>
          </a:p>
          <a:p>
            <a:pPr indent="0" lvl="0" marL="0" rtl="0" algn="l">
              <a:spcBef>
                <a:spcPts val="1200"/>
              </a:spcBef>
              <a:spcAft>
                <a:spcPts val="1200"/>
              </a:spcAft>
              <a:buNone/>
            </a:pPr>
            <a:r>
              <a:t/>
            </a:r>
            <a:endParaRPr>
              <a:solidFill>
                <a:schemeClr val="lt1"/>
              </a:solidFill>
            </a:endParaRPr>
          </a:p>
        </p:txBody>
      </p:sp>
      <p:sp>
        <p:nvSpPr>
          <p:cNvPr id="129" name="Google Shape;129;p24"/>
          <p:cNvSpPr txBox="1"/>
          <p:nvPr>
            <p:ph idx="2" type="body"/>
          </p:nvPr>
        </p:nvSpPr>
        <p:spPr>
          <a:xfrm>
            <a:off x="4744425" y="2864400"/>
            <a:ext cx="4014000" cy="190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50">
                <a:solidFill>
                  <a:schemeClr val="lt1"/>
                </a:solidFill>
              </a:rPr>
              <a:t>Millers Creek</a:t>
            </a:r>
            <a:endParaRPr sz="1650">
              <a:solidFill>
                <a:schemeClr val="lt1"/>
              </a:solidFill>
            </a:endParaRPr>
          </a:p>
          <a:p>
            <a:pPr indent="0" lvl="0" marL="0" rtl="0" algn="l">
              <a:spcBef>
                <a:spcPts val="1200"/>
              </a:spcBef>
              <a:spcAft>
                <a:spcPts val="1200"/>
              </a:spcAft>
              <a:buNone/>
            </a:pPr>
            <a:r>
              <a:rPr lang="en" sz="1550">
                <a:solidFill>
                  <a:schemeClr val="lt1"/>
                </a:solidFill>
              </a:rPr>
              <a:t>Since 30% of the Millers creekshed is currently impervious, this means that the system is has lost much of its biological diversity.</a:t>
            </a:r>
            <a:endParaRPr sz="1900">
              <a:solidFill>
                <a:schemeClr val="lt1"/>
              </a:solidFill>
            </a:endParaRPr>
          </a:p>
        </p:txBody>
      </p:sp>
      <p:sp>
        <p:nvSpPr>
          <p:cNvPr id="130" name="Google Shape;130;p24"/>
          <p:cNvSpPr txBox="1"/>
          <p:nvPr>
            <p:ph type="title"/>
          </p:nvPr>
        </p:nvSpPr>
        <p:spPr>
          <a:xfrm>
            <a:off x="311700" y="216425"/>
            <a:ext cx="8520600" cy="1811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22">
                <a:solidFill>
                  <a:schemeClr val="lt1"/>
                </a:solidFill>
              </a:rPr>
              <a:t>Impervious surfaces </a:t>
            </a:r>
            <a:endParaRPr sz="3022">
              <a:solidFill>
                <a:schemeClr val="lt1"/>
              </a:solidFill>
            </a:endParaRPr>
          </a:p>
          <a:p>
            <a:pPr indent="0" lvl="0" marL="0" rtl="0" algn="ctr">
              <a:spcBef>
                <a:spcPts val="0"/>
              </a:spcBef>
              <a:spcAft>
                <a:spcPts val="0"/>
              </a:spcAft>
              <a:buNone/>
            </a:pPr>
            <a:r>
              <a:t/>
            </a:r>
            <a:endParaRPr sz="1938">
              <a:solidFill>
                <a:schemeClr val="lt1"/>
              </a:solidFill>
            </a:endParaRPr>
          </a:p>
          <a:p>
            <a:pPr indent="0" lvl="0" marL="0" rtl="0" algn="ctr">
              <a:spcBef>
                <a:spcPts val="0"/>
              </a:spcBef>
              <a:spcAft>
                <a:spcPts val="0"/>
              </a:spcAft>
              <a:buNone/>
            </a:pPr>
            <a:r>
              <a:rPr lang="en" sz="1938">
                <a:solidFill>
                  <a:schemeClr val="lt1"/>
                </a:solidFill>
              </a:rPr>
              <a:t>Are surfaces where rain runs off, instead of soaking into the ground, </a:t>
            </a:r>
            <a:endParaRPr sz="1938">
              <a:solidFill>
                <a:schemeClr val="lt1"/>
              </a:solidFill>
            </a:endParaRPr>
          </a:p>
          <a:p>
            <a:pPr indent="0" lvl="0" marL="0" rtl="0" algn="ctr">
              <a:spcBef>
                <a:spcPts val="0"/>
              </a:spcBef>
              <a:spcAft>
                <a:spcPts val="0"/>
              </a:spcAft>
              <a:buNone/>
            </a:pPr>
            <a:r>
              <a:rPr lang="en" sz="1938">
                <a:solidFill>
                  <a:schemeClr val="lt1"/>
                </a:solidFill>
              </a:rPr>
              <a:t>such as roofs, roads, parking lots, and sidewalks. Stream Flow is highly impacted by the amount of nearby Impervious Surfaces.</a:t>
            </a:r>
            <a:endParaRPr sz="1938">
              <a:solidFill>
                <a:schemeClr val="lt1"/>
              </a:solidFill>
            </a:endParaRPr>
          </a:p>
          <a:p>
            <a:pPr indent="0" lvl="0" marL="0" rtl="0" algn="ctr">
              <a:spcBef>
                <a:spcPts val="0"/>
              </a:spcBef>
              <a:spcAft>
                <a:spcPts val="0"/>
              </a:spcAft>
              <a:buNone/>
            </a:pPr>
            <a:r>
              <a:t/>
            </a:r>
            <a:endParaRPr sz="1938">
              <a:solidFill>
                <a:schemeClr val="lt1"/>
              </a:solidFill>
            </a:endParaRPr>
          </a:p>
          <a:p>
            <a:pPr indent="0" lvl="0" marL="0" rtl="0" algn="ctr">
              <a:spcBef>
                <a:spcPts val="0"/>
              </a:spcBef>
              <a:spcAft>
                <a:spcPts val="0"/>
              </a:spcAft>
              <a:buNone/>
            </a:pPr>
            <a:r>
              <a:rPr lang="en" sz="1938">
                <a:solidFill>
                  <a:schemeClr val="lt1"/>
                </a:solidFill>
              </a:rPr>
              <a:t>Numerous studies have shown that fish and insect communities are less diverse when the amount of impervious surface exceeds 10-12% of the total watershed area. </a:t>
            </a:r>
            <a:endParaRPr sz="3688">
              <a:solidFill>
                <a:schemeClr val="lt1"/>
              </a:solidFill>
            </a:endParaRPr>
          </a:p>
          <a:p>
            <a:pPr indent="0" lvl="0" marL="0" rtl="0" algn="ctr">
              <a:spcBef>
                <a:spcPts val="0"/>
              </a:spcBef>
              <a:spcAft>
                <a:spcPts val="0"/>
              </a:spcAft>
              <a:buNone/>
            </a:pPr>
            <a:r>
              <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5"/>
          <p:cNvPicPr preferRelativeResize="0"/>
          <p:nvPr/>
        </p:nvPicPr>
        <p:blipFill>
          <a:blip r:embed="rId3">
            <a:alphaModFix/>
          </a:blip>
          <a:stretch>
            <a:fillRect/>
          </a:stretch>
        </p:blipFill>
        <p:spPr>
          <a:xfrm>
            <a:off x="1015251" y="0"/>
            <a:ext cx="6656298" cy="5143501"/>
          </a:xfrm>
          <a:prstGeom prst="rect">
            <a:avLst/>
          </a:prstGeom>
          <a:noFill/>
          <a:ln>
            <a:noFill/>
          </a:ln>
        </p:spPr>
      </p:pic>
      <p:sp>
        <p:nvSpPr>
          <p:cNvPr id="136" name="Google Shape;136;p25"/>
          <p:cNvSpPr txBox="1"/>
          <p:nvPr/>
        </p:nvSpPr>
        <p:spPr>
          <a:xfrm>
            <a:off x="3094125" y="446300"/>
            <a:ext cx="3615900" cy="4173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a:solidFill>
                  <a:schemeClr val="dk1"/>
                </a:solidFill>
              </a:rPr>
              <a:t>Which creek is healthier in terms of turbidity?</a:t>
            </a:r>
            <a:endParaRPr b="1" i="1" sz="900"/>
          </a:p>
        </p:txBody>
      </p:sp>
      <p:sp>
        <p:nvSpPr>
          <p:cNvPr id="137" name="Google Shape;137;p25"/>
          <p:cNvSpPr txBox="1"/>
          <p:nvPr/>
        </p:nvSpPr>
        <p:spPr>
          <a:xfrm>
            <a:off x="4461250" y="1343925"/>
            <a:ext cx="29478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your claim here:</a:t>
            </a:r>
            <a:endParaRPr b="1" i="1" sz="1200">
              <a:solidFill>
                <a:srgbClr val="FF0000"/>
              </a:solidFill>
            </a:endParaRPr>
          </a:p>
        </p:txBody>
      </p:sp>
      <p:sp>
        <p:nvSpPr>
          <p:cNvPr id="138" name="Google Shape;138;p25"/>
          <p:cNvSpPr txBox="1"/>
          <p:nvPr/>
        </p:nvSpPr>
        <p:spPr>
          <a:xfrm>
            <a:off x="1250950" y="1539475"/>
            <a:ext cx="2887500" cy="14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two pieces of evidence here:</a:t>
            </a:r>
            <a:endParaRPr b="1" i="1" sz="1200">
              <a:solidFill>
                <a:srgbClr val="FF0000"/>
              </a:solidFill>
            </a:endParaRPr>
          </a:p>
          <a:p>
            <a:pPr indent="-317500" lvl="0" marL="457200" rtl="0" algn="l">
              <a:spcBef>
                <a:spcPts val="0"/>
              </a:spcBef>
              <a:spcAft>
                <a:spcPts val="0"/>
              </a:spcAft>
              <a:buSzPts val="1400"/>
              <a:buAutoNum type="arabicPeriod"/>
            </a:pPr>
            <a:r>
              <a:t/>
            </a:r>
            <a:endParaRPr b="1"/>
          </a:p>
          <a:p>
            <a:pPr indent="0" lvl="0" marL="457200" rtl="0" algn="l">
              <a:spcBef>
                <a:spcPts val="0"/>
              </a:spcBef>
              <a:spcAft>
                <a:spcPts val="0"/>
              </a:spcAft>
              <a:buNone/>
            </a:pPr>
            <a:r>
              <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AutoNum type="arabicPeriod"/>
            </a:pPr>
            <a:r>
              <a:t/>
            </a:r>
            <a:endParaRPr b="1"/>
          </a:p>
        </p:txBody>
      </p:sp>
      <p:sp>
        <p:nvSpPr>
          <p:cNvPr id="139" name="Google Shape;139;p25"/>
          <p:cNvSpPr txBox="1"/>
          <p:nvPr/>
        </p:nvSpPr>
        <p:spPr>
          <a:xfrm>
            <a:off x="4491400" y="2319250"/>
            <a:ext cx="2887500" cy="12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E</a:t>
            </a:r>
            <a:r>
              <a:rPr b="1" i="1" lang="en" sz="1200">
                <a:solidFill>
                  <a:srgbClr val="FF0000"/>
                </a:solidFill>
              </a:rPr>
              <a:t>xplain why the evidence supports your claim:</a:t>
            </a:r>
            <a:endParaRPr b="1" i="1" sz="1200">
              <a:solidFill>
                <a:srgbClr val="FF0000"/>
              </a:solidFill>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p:txBody>
      </p:sp>
      <p:sp>
        <p:nvSpPr>
          <p:cNvPr id="140" name="Google Shape;140;p25"/>
          <p:cNvSpPr txBox="1"/>
          <p:nvPr>
            <p:ph type="title"/>
          </p:nvPr>
        </p:nvSpPr>
        <p:spPr>
          <a:xfrm>
            <a:off x="0" y="0"/>
            <a:ext cx="1053000" cy="446400"/>
          </a:xfrm>
          <a:prstGeom prst="rect">
            <a:avLst/>
          </a:prstGeom>
          <a:solidFill>
            <a:srgbClr val="C9DAF8"/>
          </a:solidFill>
        </p:spPr>
        <p:txBody>
          <a:bodyPr anchorCtr="0" anchor="ctr" bIns="91425" lIns="91425" spcFirstLastPara="1" rIns="91425" wrap="square" tIns="91425">
            <a:normAutofit/>
          </a:bodyPr>
          <a:lstStyle/>
          <a:p>
            <a:pPr indent="0" lvl="0" marL="0" rtl="0" algn="l">
              <a:spcBef>
                <a:spcPts val="0"/>
              </a:spcBef>
              <a:spcAft>
                <a:spcPts val="0"/>
              </a:spcAft>
              <a:buNone/>
            </a:pPr>
            <a:r>
              <a:rPr b="1" lang="en" sz="1400"/>
              <a:t>Turbidity</a:t>
            </a:r>
            <a:endParaRPr b="1"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6"/>
          <p:cNvPicPr preferRelativeResize="0"/>
          <p:nvPr/>
        </p:nvPicPr>
        <p:blipFill>
          <a:blip r:embed="rId3">
            <a:alphaModFix/>
          </a:blip>
          <a:stretch>
            <a:fillRect/>
          </a:stretch>
        </p:blipFill>
        <p:spPr>
          <a:xfrm>
            <a:off x="73675" y="1044650"/>
            <a:ext cx="8839199" cy="2288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nvSpPr>
        <p:spPr>
          <a:xfrm>
            <a:off x="59125" y="221700"/>
            <a:ext cx="8581200" cy="9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650">
                <a:solidFill>
                  <a:schemeClr val="lt1"/>
                </a:solidFill>
              </a:rPr>
              <a:t>Dissolved oxygen</a:t>
            </a:r>
            <a:r>
              <a:rPr lang="en" sz="1950">
                <a:solidFill>
                  <a:schemeClr val="lt1"/>
                </a:solidFill>
              </a:rPr>
              <a:t> (DO) </a:t>
            </a:r>
            <a:endParaRPr sz="1950">
              <a:solidFill>
                <a:schemeClr val="lt1"/>
              </a:solidFill>
            </a:endParaRPr>
          </a:p>
          <a:p>
            <a:pPr indent="0" lvl="0" marL="0" rtl="0" algn="ctr">
              <a:lnSpc>
                <a:spcPct val="115000"/>
              </a:lnSpc>
              <a:spcBef>
                <a:spcPts val="0"/>
              </a:spcBef>
              <a:spcAft>
                <a:spcPts val="0"/>
              </a:spcAft>
              <a:buNone/>
            </a:pPr>
            <a:r>
              <a:rPr lang="en" sz="1950">
                <a:solidFill>
                  <a:schemeClr val="lt1"/>
                </a:solidFill>
              </a:rPr>
              <a:t>is the amount of </a:t>
            </a:r>
            <a:r>
              <a:rPr b="1" lang="en" sz="1950">
                <a:solidFill>
                  <a:schemeClr val="lt1"/>
                </a:solidFill>
              </a:rPr>
              <a:t>oxygen</a:t>
            </a:r>
            <a:r>
              <a:rPr lang="en" sz="1950">
                <a:solidFill>
                  <a:schemeClr val="lt1"/>
                </a:solidFill>
              </a:rPr>
              <a:t> that is present in water.</a:t>
            </a:r>
            <a:endParaRPr sz="1950">
              <a:solidFill>
                <a:schemeClr val="lt1"/>
              </a:solidFill>
            </a:endParaRPr>
          </a:p>
        </p:txBody>
      </p:sp>
      <p:pic>
        <p:nvPicPr>
          <p:cNvPr id="151" name="Google Shape;151;p27"/>
          <p:cNvPicPr preferRelativeResize="0"/>
          <p:nvPr/>
        </p:nvPicPr>
        <p:blipFill>
          <a:blip r:embed="rId3">
            <a:alphaModFix/>
          </a:blip>
          <a:stretch>
            <a:fillRect/>
          </a:stretch>
        </p:blipFill>
        <p:spPr>
          <a:xfrm>
            <a:off x="0" y="1566725"/>
            <a:ext cx="8839200" cy="2895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8"/>
          <p:cNvPicPr preferRelativeResize="0"/>
          <p:nvPr/>
        </p:nvPicPr>
        <p:blipFill>
          <a:blip r:embed="rId3">
            <a:alphaModFix/>
          </a:blip>
          <a:stretch>
            <a:fillRect/>
          </a:stretch>
        </p:blipFill>
        <p:spPr>
          <a:xfrm>
            <a:off x="152400" y="895250"/>
            <a:ext cx="8839200" cy="36386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9"/>
          <p:cNvPicPr preferRelativeResize="0"/>
          <p:nvPr/>
        </p:nvPicPr>
        <p:blipFill>
          <a:blip r:embed="rId3">
            <a:alphaModFix/>
          </a:blip>
          <a:stretch>
            <a:fillRect/>
          </a:stretch>
        </p:blipFill>
        <p:spPr>
          <a:xfrm>
            <a:off x="152400" y="838200"/>
            <a:ext cx="8839199" cy="39653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509775" y="1297200"/>
            <a:ext cx="4826600" cy="2686900"/>
          </a:xfrm>
          <a:prstGeom prst="rect">
            <a:avLst/>
          </a:prstGeom>
          <a:noFill/>
          <a:ln>
            <a:noFill/>
          </a:ln>
        </p:spPr>
      </p:pic>
      <p:pic>
        <p:nvPicPr>
          <p:cNvPr id="167" name="Google Shape;167;p30"/>
          <p:cNvPicPr preferRelativeResize="0"/>
          <p:nvPr/>
        </p:nvPicPr>
        <p:blipFill>
          <a:blip r:embed="rId4">
            <a:alphaModFix/>
          </a:blip>
          <a:stretch>
            <a:fillRect/>
          </a:stretch>
        </p:blipFill>
        <p:spPr>
          <a:xfrm>
            <a:off x="5855775" y="1395275"/>
            <a:ext cx="2656450" cy="2490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Graphs comparing DO in Fleming and Millers Creek</a:t>
            </a:r>
            <a:endParaRPr>
              <a:solidFill>
                <a:schemeClr val="lt1"/>
              </a:solidFill>
            </a:endParaRPr>
          </a:p>
        </p:txBody>
      </p:sp>
      <p:pic>
        <p:nvPicPr>
          <p:cNvPr id="173" name="Google Shape;173;p31"/>
          <p:cNvPicPr preferRelativeResize="0"/>
          <p:nvPr/>
        </p:nvPicPr>
        <p:blipFill>
          <a:blip r:embed="rId3">
            <a:alphaModFix/>
          </a:blip>
          <a:stretch>
            <a:fillRect/>
          </a:stretch>
        </p:blipFill>
        <p:spPr>
          <a:xfrm>
            <a:off x="153450" y="2083800"/>
            <a:ext cx="3983775" cy="2734400"/>
          </a:xfrm>
          <a:prstGeom prst="rect">
            <a:avLst/>
          </a:prstGeom>
          <a:noFill/>
          <a:ln>
            <a:noFill/>
          </a:ln>
        </p:spPr>
      </p:pic>
      <p:pic>
        <p:nvPicPr>
          <p:cNvPr id="174" name="Google Shape;174;p31"/>
          <p:cNvPicPr preferRelativeResize="0"/>
          <p:nvPr/>
        </p:nvPicPr>
        <p:blipFill>
          <a:blip r:embed="rId4">
            <a:alphaModFix/>
          </a:blip>
          <a:stretch>
            <a:fillRect/>
          </a:stretch>
        </p:blipFill>
        <p:spPr>
          <a:xfrm>
            <a:off x="4497100" y="2114950"/>
            <a:ext cx="4489825" cy="2703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2"/>
          <p:cNvSpPr txBox="1"/>
          <p:nvPr>
            <p:ph type="title"/>
          </p:nvPr>
        </p:nvSpPr>
        <p:spPr>
          <a:xfrm>
            <a:off x="311700" y="368825"/>
            <a:ext cx="8520600" cy="1464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990"/>
              <a:buFont typeface="Arial"/>
              <a:buNone/>
            </a:pPr>
            <a:r>
              <a:rPr b="1" lang="en" sz="1865">
                <a:solidFill>
                  <a:schemeClr val="lt1"/>
                </a:solidFill>
              </a:rPr>
              <a:t>What Makes a Healthy Creek? </a:t>
            </a:r>
            <a:endParaRPr b="1" sz="1865">
              <a:solidFill>
                <a:schemeClr val="lt1"/>
              </a:solidFill>
            </a:endParaRPr>
          </a:p>
          <a:p>
            <a:pPr indent="0" lvl="0" marL="0" rtl="0" algn="l">
              <a:lnSpc>
                <a:spcPct val="115000"/>
              </a:lnSpc>
              <a:spcBef>
                <a:spcPts val="0"/>
              </a:spcBef>
              <a:spcAft>
                <a:spcPts val="0"/>
              </a:spcAft>
              <a:buClr>
                <a:schemeClr val="dk1"/>
              </a:buClr>
              <a:buSzPts val="990"/>
              <a:buFont typeface="Arial"/>
              <a:buNone/>
            </a:pPr>
            <a:r>
              <a:rPr lang="en" sz="1565">
                <a:solidFill>
                  <a:schemeClr val="lt1"/>
                </a:solidFill>
              </a:rPr>
              <a:t>A healthy creekshed has stable banks with a broad corridor of trees and shrubs, riffles free of silt deposition, fairly stable temperatures and a benthic population that includes a diverse variety of creatures, including several groups that are sensitive to organic pollution.</a:t>
            </a:r>
            <a:endParaRPr sz="1565">
              <a:solidFill>
                <a:schemeClr val="lt1"/>
              </a:solidFill>
            </a:endParaRPr>
          </a:p>
          <a:p>
            <a:pPr indent="0" lvl="0" marL="0" rtl="0" algn="l">
              <a:spcBef>
                <a:spcPts val="0"/>
              </a:spcBef>
              <a:spcAft>
                <a:spcPts val="0"/>
              </a:spcAft>
              <a:buSzPts val="990"/>
              <a:buNone/>
            </a:pPr>
            <a:r>
              <a:t/>
            </a:r>
            <a:endParaRPr sz="2520"/>
          </a:p>
        </p:txBody>
      </p:sp>
      <p:sp>
        <p:nvSpPr>
          <p:cNvPr id="180" name="Google Shape;180;p32"/>
          <p:cNvSpPr txBox="1"/>
          <p:nvPr>
            <p:ph idx="1" type="body"/>
          </p:nvPr>
        </p:nvSpPr>
        <p:spPr>
          <a:xfrm>
            <a:off x="311700" y="2136700"/>
            <a:ext cx="3751500" cy="2889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350">
                <a:solidFill>
                  <a:schemeClr val="lt1"/>
                </a:solidFill>
              </a:rPr>
              <a:t>Dissolved oxygen at </a:t>
            </a:r>
            <a:r>
              <a:rPr b="1" lang="en" sz="1350">
                <a:solidFill>
                  <a:schemeClr val="lt1"/>
                </a:solidFill>
              </a:rPr>
              <a:t>Fleming Creek</a:t>
            </a:r>
            <a:r>
              <a:rPr lang="en" sz="1350">
                <a:solidFill>
                  <a:schemeClr val="lt1"/>
                </a:solidFill>
              </a:rPr>
              <a:t>, as measured by HRWC’s Chemistry and Flow Monitoring Program, is consistently above the state standard of 5 mg/l with measured values ranging from 5.64 to 14.59 mg/l. Dissolved oxygen measured at Fleming Creek between 2014 and 2019 averaged 9.77 mg/l (s=1.6) with a median of 9.48 mg/l. While not statistically significant, trends in DO values at Fleming Creek appear to be slightly increasing.</a:t>
            </a:r>
            <a:endParaRPr sz="1350">
              <a:solidFill>
                <a:schemeClr val="lt1"/>
              </a:solidFill>
            </a:endParaRPr>
          </a:p>
          <a:p>
            <a:pPr indent="0" lvl="0" marL="0" rtl="0" algn="l">
              <a:spcBef>
                <a:spcPts val="0"/>
              </a:spcBef>
              <a:spcAft>
                <a:spcPts val="1200"/>
              </a:spcAft>
              <a:buNone/>
            </a:pPr>
            <a:r>
              <a:t/>
            </a:r>
            <a:endParaRPr sz="1900"/>
          </a:p>
        </p:txBody>
      </p:sp>
      <p:sp>
        <p:nvSpPr>
          <p:cNvPr id="181" name="Google Shape;181;p32"/>
          <p:cNvSpPr txBox="1"/>
          <p:nvPr>
            <p:ph idx="2" type="body"/>
          </p:nvPr>
        </p:nvSpPr>
        <p:spPr>
          <a:xfrm>
            <a:off x="4957525" y="2113000"/>
            <a:ext cx="3874800" cy="283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50">
                <a:solidFill>
                  <a:schemeClr val="lt1"/>
                </a:solidFill>
              </a:rPr>
              <a:t>Dissolved oxygen at </a:t>
            </a:r>
            <a:r>
              <a:rPr b="1" lang="en" sz="1350">
                <a:solidFill>
                  <a:schemeClr val="lt1"/>
                </a:solidFill>
              </a:rPr>
              <a:t>Millers Creek</a:t>
            </a:r>
            <a:r>
              <a:rPr lang="en" sz="1350">
                <a:solidFill>
                  <a:schemeClr val="lt1"/>
                </a:solidFill>
              </a:rPr>
              <a:t>, as measured bimonthly by HRWC’s Chemistry and Flow Monitoring Program, is consistently above the state standard of 5 mg/l with measured values ranging from 5.2 to 14.59 mg/l. Between 2014 and 2019, dissolved oxygen measured at Millers Creek averaged 9.70 mg/l (s=1.66) with a median of 9.45 mg/l. While all measured dissolved oxygen concentrations were above the state standard, there are no apparent trends in dissolved oxygen at Millers Creek.</a:t>
            </a:r>
            <a:endParaRPr sz="1350">
              <a:solidFill>
                <a:schemeClr val="lt1"/>
              </a:solidFill>
            </a:endParaRPr>
          </a:p>
          <a:p>
            <a:pPr indent="0" lvl="0" marL="0" rtl="0" algn="l">
              <a:spcBef>
                <a:spcPts val="0"/>
              </a:spcBef>
              <a:spcAft>
                <a:spcPts val="1200"/>
              </a:spcAft>
              <a:buNone/>
            </a:pPr>
            <a:r>
              <a:t/>
            </a:r>
            <a:endParaRPr sz="1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rPr>
              <a:t>Which bugs are we talking about?</a:t>
            </a:r>
            <a:endParaRPr>
              <a:solidFill>
                <a:schemeClr val="lt1"/>
              </a:solidFill>
            </a:endParaRPr>
          </a:p>
        </p:txBody>
      </p:sp>
      <p:sp>
        <p:nvSpPr>
          <p:cNvPr id="68" name="Google Shape;68;p15"/>
          <p:cNvSpPr txBox="1"/>
          <p:nvPr>
            <p:ph idx="1" type="body"/>
          </p:nvPr>
        </p:nvSpPr>
        <p:spPr>
          <a:xfrm>
            <a:off x="311700" y="1152475"/>
            <a:ext cx="3999900" cy="34164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1100">
                <a:solidFill>
                  <a:schemeClr val="lt1"/>
                </a:solidFill>
              </a:rPr>
              <a:t>Many small creatures live in the water for part or all of their life cycle.They are an </a:t>
            </a:r>
            <a:r>
              <a:rPr b="1" lang="en" sz="1100">
                <a:solidFill>
                  <a:schemeClr val="lt1"/>
                </a:solidFill>
              </a:rPr>
              <a:t>important</a:t>
            </a:r>
            <a:r>
              <a:rPr b="1" lang="en" sz="1100">
                <a:solidFill>
                  <a:schemeClr val="lt1"/>
                </a:solidFill>
              </a:rPr>
              <a:t> part of many food chains.  And they can be indicators of water quality.</a:t>
            </a:r>
            <a:endParaRPr b="1" sz="1100">
              <a:solidFill>
                <a:schemeClr val="lt1"/>
              </a:solidFill>
            </a:endParaRPr>
          </a:p>
          <a:p>
            <a:pPr indent="0" lvl="0" marL="0" rtl="0" algn="l">
              <a:spcBef>
                <a:spcPts val="1200"/>
              </a:spcBef>
              <a:spcAft>
                <a:spcPts val="0"/>
              </a:spcAft>
              <a:buNone/>
            </a:pPr>
            <a:r>
              <a:rPr b="1" lang="en" sz="1100">
                <a:solidFill>
                  <a:schemeClr val="lt1"/>
                </a:solidFill>
              </a:rPr>
              <a:t>Watch one or both of these videos to learn a little more.</a:t>
            </a:r>
            <a:endParaRPr b="1" sz="1100">
              <a:solidFill>
                <a:schemeClr val="lt1"/>
              </a:solidFill>
            </a:endParaRPr>
          </a:p>
          <a:p>
            <a:pPr indent="0" lvl="0" marL="0" rtl="0" algn="l">
              <a:spcBef>
                <a:spcPts val="1200"/>
              </a:spcBef>
              <a:spcAft>
                <a:spcPts val="0"/>
              </a:spcAft>
              <a:buClr>
                <a:schemeClr val="dk1"/>
              </a:buClr>
              <a:buSzPts val="1100"/>
              <a:buFont typeface="Arial"/>
              <a:buNone/>
            </a:pPr>
            <a:r>
              <a:rPr b="1" lang="en" sz="1100" u="sng">
                <a:solidFill>
                  <a:schemeClr val="lt1"/>
                </a:solidFill>
                <a:hlinkClick r:id="rId3">
                  <a:extLst>
                    <a:ext uri="{A12FA001-AC4F-418D-AE19-62706E023703}">
                      <ahyp:hlinkClr val="tx"/>
                    </a:ext>
                  </a:extLst>
                </a:hlinkClick>
              </a:rPr>
              <a:t>https://www.youtube.com/watch?v=ReCOnps2jeI</a:t>
            </a:r>
            <a:endParaRPr b="1" sz="1100">
              <a:solidFill>
                <a:schemeClr val="lt1"/>
              </a:solidFill>
            </a:endParaRPr>
          </a:p>
          <a:p>
            <a:pPr indent="0" lvl="0" marL="0" rtl="0" algn="l">
              <a:spcBef>
                <a:spcPts val="0"/>
              </a:spcBef>
              <a:spcAft>
                <a:spcPts val="0"/>
              </a:spcAft>
              <a:buClr>
                <a:schemeClr val="dk1"/>
              </a:buClr>
              <a:buSzPts val="1100"/>
              <a:buFont typeface="Arial"/>
              <a:buNone/>
            </a:pPr>
            <a:r>
              <a:rPr b="1" lang="en" sz="1100">
                <a:solidFill>
                  <a:schemeClr val="lt1"/>
                </a:solidFill>
              </a:rPr>
              <a:t>Stop at minute 6 if you prefer</a:t>
            </a:r>
            <a:endParaRPr b="1" sz="1100">
              <a:solidFill>
                <a:schemeClr val="lt1"/>
              </a:solidFill>
            </a:endParaRPr>
          </a:p>
          <a:p>
            <a:pPr indent="0" lvl="0" marL="0" rtl="0" algn="l">
              <a:spcBef>
                <a:spcPts val="0"/>
              </a:spcBef>
              <a:spcAft>
                <a:spcPts val="0"/>
              </a:spcAft>
              <a:buNone/>
            </a:pPr>
            <a:r>
              <a:t/>
            </a:r>
            <a:endParaRPr b="1" sz="1100">
              <a:solidFill>
                <a:schemeClr val="lt1"/>
              </a:solidFill>
            </a:endParaRPr>
          </a:p>
          <a:p>
            <a:pPr indent="0" lvl="0" marL="0" rtl="0" algn="l">
              <a:spcBef>
                <a:spcPts val="1200"/>
              </a:spcBef>
              <a:spcAft>
                <a:spcPts val="0"/>
              </a:spcAft>
              <a:buClr>
                <a:schemeClr val="dk1"/>
              </a:buClr>
              <a:buSzPts val="1100"/>
              <a:buFont typeface="Arial"/>
              <a:buNone/>
            </a:pPr>
            <a:r>
              <a:rPr b="1" lang="en" sz="1100" u="sng">
                <a:solidFill>
                  <a:schemeClr val="lt1"/>
                </a:solidFill>
                <a:hlinkClick r:id="rId4">
                  <a:extLst>
                    <a:ext uri="{A12FA001-AC4F-418D-AE19-62706E023703}">
                      <ahyp:hlinkClr val="tx"/>
                    </a:ext>
                  </a:extLst>
                </a:hlinkClick>
              </a:rPr>
              <a:t>https://www.youtube.com/watch?v=Z2CkD4sa9SI</a:t>
            </a:r>
            <a:endParaRPr b="1" sz="1100">
              <a:solidFill>
                <a:schemeClr val="lt1"/>
              </a:solidFill>
            </a:endParaRPr>
          </a:p>
        </p:txBody>
      </p:sp>
      <p:pic>
        <p:nvPicPr>
          <p:cNvPr id="69" name="Google Shape;69;p15"/>
          <p:cNvPicPr preferRelativeResize="0"/>
          <p:nvPr/>
        </p:nvPicPr>
        <p:blipFill>
          <a:blip r:embed="rId5">
            <a:alphaModFix/>
          </a:blip>
          <a:stretch>
            <a:fillRect/>
          </a:stretch>
        </p:blipFill>
        <p:spPr>
          <a:xfrm>
            <a:off x="4952009" y="1205100"/>
            <a:ext cx="3426338" cy="3838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3"/>
          <p:cNvPicPr preferRelativeResize="0"/>
          <p:nvPr/>
        </p:nvPicPr>
        <p:blipFill>
          <a:blip r:embed="rId3">
            <a:alphaModFix/>
          </a:blip>
          <a:stretch>
            <a:fillRect/>
          </a:stretch>
        </p:blipFill>
        <p:spPr>
          <a:xfrm>
            <a:off x="1015251" y="0"/>
            <a:ext cx="6656298" cy="5143501"/>
          </a:xfrm>
          <a:prstGeom prst="rect">
            <a:avLst/>
          </a:prstGeom>
          <a:noFill/>
          <a:ln>
            <a:noFill/>
          </a:ln>
        </p:spPr>
      </p:pic>
      <p:sp>
        <p:nvSpPr>
          <p:cNvPr id="187" name="Google Shape;187;p33"/>
          <p:cNvSpPr txBox="1"/>
          <p:nvPr/>
        </p:nvSpPr>
        <p:spPr>
          <a:xfrm>
            <a:off x="3094125" y="446300"/>
            <a:ext cx="3615900" cy="4173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a:solidFill>
                  <a:schemeClr val="dk1"/>
                </a:solidFill>
              </a:rPr>
              <a:t>Which creek is healthier in terms of dissolved oxygen?</a:t>
            </a:r>
            <a:endParaRPr b="1" i="1" sz="900"/>
          </a:p>
        </p:txBody>
      </p:sp>
      <p:sp>
        <p:nvSpPr>
          <p:cNvPr id="188" name="Google Shape;188;p33"/>
          <p:cNvSpPr txBox="1"/>
          <p:nvPr>
            <p:ph type="title"/>
          </p:nvPr>
        </p:nvSpPr>
        <p:spPr>
          <a:xfrm>
            <a:off x="0" y="0"/>
            <a:ext cx="1053000" cy="446400"/>
          </a:xfrm>
          <a:prstGeom prst="rect">
            <a:avLst/>
          </a:prstGeom>
          <a:solidFill>
            <a:srgbClr val="C9DAF8"/>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1400"/>
              <a:t>Dissolved Oxygen</a:t>
            </a:r>
            <a:endParaRPr b="1" sz="1400"/>
          </a:p>
        </p:txBody>
      </p:sp>
      <p:sp>
        <p:nvSpPr>
          <p:cNvPr id="189" name="Google Shape;189;p33"/>
          <p:cNvSpPr txBox="1"/>
          <p:nvPr/>
        </p:nvSpPr>
        <p:spPr>
          <a:xfrm>
            <a:off x="4461250" y="1343925"/>
            <a:ext cx="29478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your claim here:</a:t>
            </a:r>
            <a:endParaRPr b="1" i="1" sz="1200">
              <a:solidFill>
                <a:srgbClr val="FF0000"/>
              </a:solidFill>
            </a:endParaRPr>
          </a:p>
        </p:txBody>
      </p:sp>
      <p:sp>
        <p:nvSpPr>
          <p:cNvPr id="190" name="Google Shape;190;p33"/>
          <p:cNvSpPr txBox="1"/>
          <p:nvPr/>
        </p:nvSpPr>
        <p:spPr>
          <a:xfrm>
            <a:off x="1250950" y="1539475"/>
            <a:ext cx="2887500" cy="14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two pieces of evidence here:</a:t>
            </a:r>
            <a:endParaRPr b="1" i="1" sz="1200">
              <a:solidFill>
                <a:srgbClr val="FF0000"/>
              </a:solidFill>
            </a:endParaRPr>
          </a:p>
          <a:p>
            <a:pPr indent="-317500" lvl="0" marL="457200" rtl="0" algn="l">
              <a:spcBef>
                <a:spcPts val="0"/>
              </a:spcBef>
              <a:spcAft>
                <a:spcPts val="0"/>
              </a:spcAft>
              <a:buSzPts val="1400"/>
              <a:buAutoNum type="arabicPeriod"/>
            </a:pPr>
            <a:r>
              <a:t/>
            </a:r>
            <a:endParaRPr b="1"/>
          </a:p>
          <a:p>
            <a:pPr indent="0" lvl="0" marL="457200" rtl="0" algn="l">
              <a:spcBef>
                <a:spcPts val="0"/>
              </a:spcBef>
              <a:spcAft>
                <a:spcPts val="0"/>
              </a:spcAft>
              <a:buNone/>
            </a:pPr>
            <a:r>
              <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AutoNum type="arabicPeriod"/>
            </a:pPr>
            <a:r>
              <a:t/>
            </a:r>
            <a:endParaRPr b="1"/>
          </a:p>
        </p:txBody>
      </p:sp>
      <p:sp>
        <p:nvSpPr>
          <p:cNvPr id="191" name="Google Shape;191;p33"/>
          <p:cNvSpPr txBox="1"/>
          <p:nvPr/>
        </p:nvSpPr>
        <p:spPr>
          <a:xfrm>
            <a:off x="4491400" y="2319250"/>
            <a:ext cx="2887500" cy="12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Explain why the evidence supports your claim:</a:t>
            </a:r>
            <a:endParaRPr b="1" i="1" sz="1200">
              <a:solidFill>
                <a:srgbClr val="FF0000"/>
              </a:solidFill>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a:p>
            <a:pPr indent="0" lvl="0" marL="45720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4"/>
          <p:cNvSpPr txBox="1"/>
          <p:nvPr>
            <p:ph type="title"/>
          </p:nvPr>
        </p:nvSpPr>
        <p:spPr>
          <a:xfrm>
            <a:off x="311700" y="292625"/>
            <a:ext cx="6905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80">
                <a:solidFill>
                  <a:schemeClr val="lt1"/>
                </a:solidFill>
              </a:rPr>
              <a:t>How can people improve the amount of dissolved oxygen in the water?</a:t>
            </a:r>
            <a:endParaRPr sz="2980">
              <a:solidFill>
                <a:schemeClr val="lt1"/>
              </a:solidFill>
            </a:endParaRPr>
          </a:p>
        </p:txBody>
      </p:sp>
      <p:sp>
        <p:nvSpPr>
          <p:cNvPr id="197" name="Google Shape;197;p34"/>
          <p:cNvSpPr txBox="1"/>
          <p:nvPr>
            <p:ph idx="1" type="body"/>
          </p:nvPr>
        </p:nvSpPr>
        <p:spPr>
          <a:xfrm>
            <a:off x="311700" y="1888350"/>
            <a:ext cx="3698700" cy="3044700"/>
          </a:xfrm>
          <a:prstGeom prst="rect">
            <a:avLst/>
          </a:prstGeom>
        </p:spPr>
        <p:txBody>
          <a:bodyPr anchorCtr="0" anchor="t" bIns="91425" lIns="91425" spcFirstLastPara="1" rIns="91425" wrap="square" tIns="91425">
            <a:normAutofit lnSpcReduction="10000"/>
          </a:bodyPr>
          <a:lstStyle/>
          <a:p>
            <a:pPr indent="-368300" lvl="0" marL="457200" rtl="0" algn="l">
              <a:lnSpc>
                <a:spcPct val="100000"/>
              </a:lnSpc>
              <a:spcBef>
                <a:spcPts val="0"/>
              </a:spcBef>
              <a:spcAft>
                <a:spcPts val="0"/>
              </a:spcAft>
              <a:buClr>
                <a:schemeClr val="lt1"/>
              </a:buClr>
              <a:buSzPts val="2200"/>
              <a:buChar char="●"/>
            </a:pPr>
            <a:r>
              <a:rPr lang="en" sz="2200">
                <a:solidFill>
                  <a:schemeClr val="lt1"/>
                </a:solidFill>
              </a:rPr>
              <a:t>Plant trees for shade</a:t>
            </a:r>
            <a:br>
              <a:rPr lang="en" sz="2200">
                <a:solidFill>
                  <a:schemeClr val="lt1"/>
                </a:solidFill>
              </a:rPr>
            </a:br>
            <a:endParaRPr sz="2200">
              <a:solidFill>
                <a:schemeClr val="lt1"/>
              </a:solidFill>
            </a:endParaRPr>
          </a:p>
          <a:p>
            <a:pPr indent="-368300" lvl="0" marL="457200" rtl="0" algn="l">
              <a:lnSpc>
                <a:spcPct val="100000"/>
              </a:lnSpc>
              <a:spcBef>
                <a:spcPts val="0"/>
              </a:spcBef>
              <a:spcAft>
                <a:spcPts val="0"/>
              </a:spcAft>
              <a:buClr>
                <a:schemeClr val="lt1"/>
              </a:buClr>
              <a:buSzPts val="2200"/>
              <a:buChar char="●"/>
            </a:pPr>
            <a:r>
              <a:rPr lang="en" sz="2200">
                <a:solidFill>
                  <a:schemeClr val="lt1"/>
                </a:solidFill>
              </a:rPr>
              <a:t>Pick up dog poop</a:t>
            </a:r>
            <a:br>
              <a:rPr lang="en" sz="2200">
                <a:solidFill>
                  <a:schemeClr val="lt1"/>
                </a:solidFill>
              </a:rPr>
            </a:br>
            <a:endParaRPr sz="2200">
              <a:solidFill>
                <a:schemeClr val="lt1"/>
              </a:solidFill>
            </a:endParaRPr>
          </a:p>
          <a:p>
            <a:pPr indent="-368300" lvl="0" marL="457200" rtl="0" algn="l">
              <a:lnSpc>
                <a:spcPct val="100000"/>
              </a:lnSpc>
              <a:spcBef>
                <a:spcPts val="0"/>
              </a:spcBef>
              <a:spcAft>
                <a:spcPts val="0"/>
              </a:spcAft>
              <a:buClr>
                <a:schemeClr val="lt1"/>
              </a:buClr>
              <a:buSzPts val="2200"/>
              <a:buChar char="●"/>
            </a:pPr>
            <a:r>
              <a:rPr lang="en" sz="2200">
                <a:solidFill>
                  <a:schemeClr val="lt1"/>
                </a:solidFill>
              </a:rPr>
              <a:t>Keep sediments on your property: don’t sweep or spray dirt into the gutter</a:t>
            </a:r>
            <a:br>
              <a:rPr lang="en" sz="2200">
                <a:solidFill>
                  <a:schemeClr val="lt1"/>
                </a:solidFill>
              </a:rPr>
            </a:br>
            <a:endParaRPr sz="2200">
              <a:solidFill>
                <a:schemeClr val="lt1"/>
              </a:solidFill>
            </a:endParaRPr>
          </a:p>
          <a:p>
            <a:pPr indent="-368300" lvl="0" marL="457200" rtl="0" algn="l">
              <a:lnSpc>
                <a:spcPct val="100000"/>
              </a:lnSpc>
              <a:spcBef>
                <a:spcPts val="0"/>
              </a:spcBef>
              <a:spcAft>
                <a:spcPts val="0"/>
              </a:spcAft>
              <a:buClr>
                <a:schemeClr val="lt1"/>
              </a:buClr>
              <a:buSzPts val="2200"/>
              <a:buChar char="●"/>
            </a:pPr>
            <a:r>
              <a:rPr lang="en" sz="2200">
                <a:solidFill>
                  <a:schemeClr val="lt1"/>
                </a:solidFill>
              </a:rPr>
              <a:t>Plant rain gardens</a:t>
            </a:r>
            <a:endParaRPr sz="2200">
              <a:solidFill>
                <a:schemeClr val="lt1"/>
              </a:solidFill>
            </a:endParaRPr>
          </a:p>
        </p:txBody>
      </p:sp>
      <p:pic>
        <p:nvPicPr>
          <p:cNvPr id="198" name="Google Shape;198;p34"/>
          <p:cNvPicPr preferRelativeResize="0"/>
          <p:nvPr/>
        </p:nvPicPr>
        <p:blipFill>
          <a:blip r:embed="rId3">
            <a:alphaModFix/>
          </a:blip>
          <a:stretch>
            <a:fillRect/>
          </a:stretch>
        </p:blipFill>
        <p:spPr>
          <a:xfrm>
            <a:off x="4203648" y="1440550"/>
            <a:ext cx="4846951" cy="36267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311700" y="266050"/>
            <a:ext cx="6845100" cy="160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494">
                <a:solidFill>
                  <a:schemeClr val="lt1"/>
                </a:solidFill>
              </a:rPr>
              <a:t>Conductivity </a:t>
            </a:r>
            <a:r>
              <a:rPr lang="en" sz="2050">
                <a:solidFill>
                  <a:schemeClr val="lt1"/>
                </a:solidFill>
              </a:rPr>
              <a:t>is a quick and easy measurement to make, and is useful as an indicator of numerous potential problems. Conductivity </a:t>
            </a:r>
            <a:r>
              <a:rPr lang="en" sz="1800">
                <a:solidFill>
                  <a:schemeClr val="lt1"/>
                </a:solidFill>
              </a:rPr>
              <a:t>measures the ability of a water sample to conduct electricity.  The presence of dissolved ions in water allows it to conduct electricity.  </a:t>
            </a:r>
            <a:endParaRPr sz="2050">
              <a:solidFill>
                <a:schemeClr val="lt1"/>
              </a:solidFill>
            </a:endParaRPr>
          </a:p>
        </p:txBody>
      </p:sp>
      <p:sp>
        <p:nvSpPr>
          <p:cNvPr id="204" name="Google Shape;204;p35"/>
          <p:cNvSpPr txBox="1"/>
          <p:nvPr>
            <p:ph type="title"/>
          </p:nvPr>
        </p:nvSpPr>
        <p:spPr>
          <a:xfrm>
            <a:off x="319800" y="2150650"/>
            <a:ext cx="8546100" cy="2055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550">
                <a:solidFill>
                  <a:schemeClr val="lt1"/>
                </a:solidFill>
              </a:rPr>
              <a:t>Salt is a pollutant that we add to our roads and sidewalks to make them safer for us to use in winter time.  But all the salt eventually makes it way to the creeks and the river.</a:t>
            </a:r>
            <a:br>
              <a:rPr lang="en" sz="1550">
                <a:solidFill>
                  <a:schemeClr val="lt1"/>
                </a:solidFill>
              </a:rPr>
            </a:br>
            <a:endParaRPr sz="1550">
              <a:solidFill>
                <a:schemeClr val="lt1"/>
              </a:solidFill>
            </a:endParaRPr>
          </a:p>
          <a:p>
            <a:pPr indent="0" lvl="0" marL="0" rtl="0" algn="l">
              <a:spcBef>
                <a:spcPts val="0"/>
              </a:spcBef>
              <a:spcAft>
                <a:spcPts val="0"/>
              </a:spcAft>
              <a:buClr>
                <a:schemeClr val="dk1"/>
              </a:buClr>
              <a:buSzPct val="70967"/>
              <a:buFont typeface="Arial"/>
              <a:buNone/>
            </a:pPr>
            <a:r>
              <a:rPr lang="en" sz="1550">
                <a:solidFill>
                  <a:schemeClr val="lt1"/>
                </a:solidFill>
              </a:rPr>
              <a:t>Additionally, conductivity indicates land use.  More roads and sidewalks means more salting.  But it also means more impervious surfaces, like streets and sidewalks, parking lots and roofs. </a:t>
            </a:r>
            <a:endParaRPr sz="1550">
              <a:solidFill>
                <a:schemeClr val="lt1"/>
              </a:solidFill>
            </a:endParaRPr>
          </a:p>
          <a:p>
            <a:pPr indent="0" lvl="0" marL="0" rtl="0" algn="l">
              <a:spcBef>
                <a:spcPts val="0"/>
              </a:spcBef>
              <a:spcAft>
                <a:spcPts val="0"/>
              </a:spcAft>
              <a:buClr>
                <a:schemeClr val="dk1"/>
              </a:buClr>
              <a:buSzPct val="70967"/>
              <a:buFont typeface="Arial"/>
              <a:buNone/>
            </a:pPr>
            <a:r>
              <a:t/>
            </a:r>
            <a:endParaRPr sz="1550">
              <a:solidFill>
                <a:schemeClr val="lt1"/>
              </a:solidFill>
            </a:endParaRPr>
          </a:p>
          <a:p>
            <a:pPr indent="0" lvl="0" marL="0" rtl="0" algn="l">
              <a:spcBef>
                <a:spcPts val="0"/>
              </a:spcBef>
              <a:spcAft>
                <a:spcPts val="0"/>
              </a:spcAft>
              <a:buClr>
                <a:schemeClr val="dk1"/>
              </a:buClr>
              <a:buSzPct val="70967"/>
              <a:buFont typeface="Arial"/>
              <a:buNone/>
            </a:pPr>
            <a:r>
              <a:rPr lang="en" sz="1550">
                <a:solidFill>
                  <a:schemeClr val="lt1"/>
                </a:solidFill>
              </a:rPr>
              <a:t>More people living in a place means more oil washing off the roads, more litter, more dog poop, more of all the problems that trouble urban waterways.  So conductivity is about salt, and about more than salt.</a:t>
            </a:r>
            <a:endParaRPr sz="1550">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6"/>
          <p:cNvSpPr txBox="1"/>
          <p:nvPr>
            <p:ph type="title"/>
          </p:nvPr>
        </p:nvSpPr>
        <p:spPr>
          <a:xfrm>
            <a:off x="311700" y="216425"/>
            <a:ext cx="8534700" cy="13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Conductivity </a:t>
            </a:r>
            <a:endParaRPr>
              <a:solidFill>
                <a:schemeClr val="lt1"/>
              </a:solidFill>
            </a:endParaRPr>
          </a:p>
          <a:p>
            <a:pPr indent="0" lvl="0" marL="0" rtl="0" algn="ctr">
              <a:spcBef>
                <a:spcPts val="0"/>
              </a:spcBef>
              <a:spcAft>
                <a:spcPts val="0"/>
              </a:spcAft>
              <a:buNone/>
            </a:pPr>
            <a:r>
              <a:rPr lang="en" sz="3500">
                <a:solidFill>
                  <a:schemeClr val="lt1"/>
                </a:solidFill>
              </a:rPr>
              <a:t> </a:t>
            </a:r>
            <a:r>
              <a:rPr lang="en">
                <a:solidFill>
                  <a:schemeClr val="lt1"/>
                </a:solidFill>
              </a:rPr>
              <a:t> </a:t>
            </a:r>
            <a:endParaRPr sz="1800">
              <a:solidFill>
                <a:schemeClr val="lt1"/>
              </a:solidFill>
            </a:endParaRPr>
          </a:p>
        </p:txBody>
      </p:sp>
      <p:pic>
        <p:nvPicPr>
          <p:cNvPr id="210" name="Google Shape;210;p36"/>
          <p:cNvPicPr preferRelativeResize="0"/>
          <p:nvPr/>
        </p:nvPicPr>
        <p:blipFill>
          <a:blip r:embed="rId3">
            <a:alphaModFix/>
          </a:blip>
          <a:stretch>
            <a:fillRect/>
          </a:stretch>
        </p:blipFill>
        <p:spPr>
          <a:xfrm>
            <a:off x="145963" y="812125"/>
            <a:ext cx="4238550" cy="2635150"/>
          </a:xfrm>
          <a:prstGeom prst="rect">
            <a:avLst/>
          </a:prstGeom>
          <a:noFill/>
          <a:ln>
            <a:noFill/>
          </a:ln>
        </p:spPr>
      </p:pic>
      <p:pic>
        <p:nvPicPr>
          <p:cNvPr id="211" name="Google Shape;211;p36"/>
          <p:cNvPicPr preferRelativeResize="0"/>
          <p:nvPr/>
        </p:nvPicPr>
        <p:blipFill>
          <a:blip r:embed="rId4">
            <a:alphaModFix/>
          </a:blip>
          <a:stretch>
            <a:fillRect/>
          </a:stretch>
        </p:blipFill>
        <p:spPr>
          <a:xfrm>
            <a:off x="4815175" y="812125"/>
            <a:ext cx="4196963" cy="2635150"/>
          </a:xfrm>
          <a:prstGeom prst="rect">
            <a:avLst/>
          </a:prstGeom>
          <a:noFill/>
          <a:ln>
            <a:noFill/>
          </a:ln>
        </p:spPr>
      </p:pic>
      <p:sp>
        <p:nvSpPr>
          <p:cNvPr id="212" name="Google Shape;212;p36"/>
          <p:cNvSpPr txBox="1"/>
          <p:nvPr>
            <p:ph idx="1" type="body"/>
          </p:nvPr>
        </p:nvSpPr>
        <p:spPr>
          <a:xfrm>
            <a:off x="348800" y="3526100"/>
            <a:ext cx="3448800" cy="150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Conductivity levels in Fleming Creek are normal and have been normal since monitoring began in 1993. </a:t>
            </a:r>
            <a:endParaRPr>
              <a:solidFill>
                <a:schemeClr val="lt1"/>
              </a:solidFill>
            </a:endParaRPr>
          </a:p>
          <a:p>
            <a:pPr indent="0" lvl="0" marL="0" rtl="0" algn="l">
              <a:spcBef>
                <a:spcPts val="1200"/>
              </a:spcBef>
              <a:spcAft>
                <a:spcPts val="1200"/>
              </a:spcAft>
              <a:buNone/>
            </a:pPr>
            <a:r>
              <a:t/>
            </a:r>
            <a:endParaRPr sz="1050">
              <a:solidFill>
                <a:schemeClr val="lt1"/>
              </a:solidFill>
            </a:endParaRPr>
          </a:p>
        </p:txBody>
      </p:sp>
      <p:sp>
        <p:nvSpPr>
          <p:cNvPr id="213" name="Google Shape;213;p36"/>
          <p:cNvSpPr txBox="1"/>
          <p:nvPr>
            <p:ph idx="2" type="body"/>
          </p:nvPr>
        </p:nvSpPr>
        <p:spPr>
          <a:xfrm>
            <a:off x="4984800" y="3526169"/>
            <a:ext cx="3873000" cy="150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Conductivity levels in Millers Creek are high and have been high since monitoring began in 1993. The east branch of Millers is particularly high in conductivity, often exceeding the already high levels of the main branch by 3 times.</a:t>
            </a:r>
            <a:endParaRPr>
              <a:solidFill>
                <a:schemeClr val="lt1"/>
              </a:solidFill>
            </a:endParaRPr>
          </a:p>
          <a:p>
            <a:pPr indent="0" lvl="0" marL="0" rtl="0" algn="l">
              <a:spcBef>
                <a:spcPts val="1200"/>
              </a:spcBef>
              <a:spcAft>
                <a:spcPts val="0"/>
              </a:spcAft>
              <a:buNone/>
            </a:pPr>
            <a:r>
              <a:t/>
            </a:r>
            <a:endParaRPr>
              <a:solidFill>
                <a:schemeClr val="lt1"/>
              </a:solidFill>
            </a:endParaRPr>
          </a:p>
          <a:p>
            <a:pPr indent="0" lvl="0" marL="0" rtl="0" algn="l">
              <a:spcBef>
                <a:spcPts val="1200"/>
              </a:spcBef>
              <a:spcAft>
                <a:spcPts val="1200"/>
              </a:spcAft>
              <a:buNone/>
            </a:pPr>
            <a:r>
              <a:t/>
            </a:r>
            <a:endParaRPr sz="105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7"/>
          <p:cNvPicPr preferRelativeResize="0"/>
          <p:nvPr/>
        </p:nvPicPr>
        <p:blipFill>
          <a:blip r:embed="rId3">
            <a:alphaModFix/>
          </a:blip>
          <a:stretch>
            <a:fillRect/>
          </a:stretch>
        </p:blipFill>
        <p:spPr>
          <a:xfrm>
            <a:off x="1091451" y="0"/>
            <a:ext cx="6656298" cy="5143501"/>
          </a:xfrm>
          <a:prstGeom prst="rect">
            <a:avLst/>
          </a:prstGeom>
          <a:noFill/>
          <a:ln>
            <a:noFill/>
          </a:ln>
        </p:spPr>
      </p:pic>
      <p:sp>
        <p:nvSpPr>
          <p:cNvPr id="219" name="Google Shape;219;p37"/>
          <p:cNvSpPr txBox="1"/>
          <p:nvPr/>
        </p:nvSpPr>
        <p:spPr>
          <a:xfrm>
            <a:off x="3170325" y="446300"/>
            <a:ext cx="3615900" cy="4173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a:solidFill>
                  <a:schemeClr val="dk1"/>
                </a:solidFill>
              </a:rPr>
              <a:t>How does conductivity </a:t>
            </a:r>
            <a:r>
              <a:rPr b="1" i="1" lang="en">
                <a:solidFill>
                  <a:schemeClr val="dk1"/>
                </a:solidFill>
              </a:rPr>
              <a:t>impact</a:t>
            </a:r>
            <a:r>
              <a:rPr b="1" i="1" lang="en">
                <a:solidFill>
                  <a:schemeClr val="dk1"/>
                </a:solidFill>
              </a:rPr>
              <a:t> the two creeks?</a:t>
            </a:r>
            <a:endParaRPr b="1" i="1" sz="900"/>
          </a:p>
        </p:txBody>
      </p:sp>
      <p:sp>
        <p:nvSpPr>
          <p:cNvPr id="220" name="Google Shape;220;p37"/>
          <p:cNvSpPr txBox="1"/>
          <p:nvPr>
            <p:ph type="title"/>
          </p:nvPr>
        </p:nvSpPr>
        <p:spPr>
          <a:xfrm>
            <a:off x="0" y="0"/>
            <a:ext cx="1172700" cy="446400"/>
          </a:xfrm>
          <a:prstGeom prst="rect">
            <a:avLst/>
          </a:prstGeom>
          <a:solidFill>
            <a:srgbClr val="C9DAF8"/>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1400"/>
              <a:t>Conductivity</a:t>
            </a:r>
            <a:endParaRPr b="1" sz="1400"/>
          </a:p>
        </p:txBody>
      </p:sp>
      <p:sp>
        <p:nvSpPr>
          <p:cNvPr id="221" name="Google Shape;221;p37"/>
          <p:cNvSpPr txBox="1"/>
          <p:nvPr/>
        </p:nvSpPr>
        <p:spPr>
          <a:xfrm>
            <a:off x="4689850" y="1343925"/>
            <a:ext cx="29478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your claim here:</a:t>
            </a:r>
            <a:endParaRPr b="1" i="1" sz="1200">
              <a:solidFill>
                <a:srgbClr val="FF0000"/>
              </a:solidFill>
            </a:endParaRPr>
          </a:p>
        </p:txBody>
      </p:sp>
      <p:sp>
        <p:nvSpPr>
          <p:cNvPr id="222" name="Google Shape;222;p37"/>
          <p:cNvSpPr txBox="1"/>
          <p:nvPr/>
        </p:nvSpPr>
        <p:spPr>
          <a:xfrm>
            <a:off x="1479550" y="1539475"/>
            <a:ext cx="2887500" cy="14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two pieces of evidence here:</a:t>
            </a:r>
            <a:endParaRPr b="1" i="1" sz="1200">
              <a:solidFill>
                <a:srgbClr val="FF0000"/>
              </a:solidFill>
            </a:endParaRPr>
          </a:p>
          <a:p>
            <a:pPr indent="-317500" lvl="0" marL="457200" rtl="0" algn="l">
              <a:spcBef>
                <a:spcPts val="0"/>
              </a:spcBef>
              <a:spcAft>
                <a:spcPts val="0"/>
              </a:spcAft>
              <a:buSzPts val="1400"/>
              <a:buAutoNum type="arabicPeriod"/>
            </a:pPr>
            <a:r>
              <a:t/>
            </a:r>
            <a:endParaRPr b="1"/>
          </a:p>
          <a:p>
            <a:pPr indent="0" lvl="0" marL="457200" rtl="0" algn="l">
              <a:spcBef>
                <a:spcPts val="0"/>
              </a:spcBef>
              <a:spcAft>
                <a:spcPts val="0"/>
              </a:spcAft>
              <a:buNone/>
            </a:pPr>
            <a:r>
              <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AutoNum type="arabicPeriod"/>
            </a:pPr>
            <a:r>
              <a:t/>
            </a:r>
            <a:endParaRPr b="1"/>
          </a:p>
        </p:txBody>
      </p:sp>
      <p:sp>
        <p:nvSpPr>
          <p:cNvPr id="223" name="Google Shape;223;p37"/>
          <p:cNvSpPr txBox="1"/>
          <p:nvPr/>
        </p:nvSpPr>
        <p:spPr>
          <a:xfrm>
            <a:off x="4720000" y="2319250"/>
            <a:ext cx="2887500" cy="12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Explain why the evidence supports your claim:</a:t>
            </a:r>
            <a:endParaRPr b="1" i="1" sz="1200">
              <a:solidFill>
                <a:srgbClr val="FF0000"/>
              </a:solidFill>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8"/>
          <p:cNvPicPr preferRelativeResize="0"/>
          <p:nvPr/>
        </p:nvPicPr>
        <p:blipFill>
          <a:blip r:embed="rId3">
            <a:alphaModFix/>
          </a:blip>
          <a:stretch>
            <a:fillRect/>
          </a:stretch>
        </p:blipFill>
        <p:spPr>
          <a:xfrm>
            <a:off x="1015251" y="0"/>
            <a:ext cx="6656298" cy="5143501"/>
          </a:xfrm>
          <a:prstGeom prst="rect">
            <a:avLst/>
          </a:prstGeom>
          <a:noFill/>
          <a:ln>
            <a:noFill/>
          </a:ln>
        </p:spPr>
      </p:pic>
      <p:sp>
        <p:nvSpPr>
          <p:cNvPr id="229" name="Google Shape;229;p38"/>
          <p:cNvSpPr txBox="1"/>
          <p:nvPr/>
        </p:nvSpPr>
        <p:spPr>
          <a:xfrm>
            <a:off x="3017925" y="446300"/>
            <a:ext cx="4284900" cy="417300"/>
          </a:xfrm>
          <a:prstGeom prst="rect">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sz="1200">
                <a:solidFill>
                  <a:schemeClr val="dk1"/>
                </a:solidFill>
              </a:rPr>
              <a:t>Which of the 3 parameters (TSS, DO, </a:t>
            </a:r>
            <a:r>
              <a:rPr b="1" i="1" lang="en" sz="1200">
                <a:solidFill>
                  <a:schemeClr val="dk1"/>
                </a:solidFill>
              </a:rPr>
              <a:t>Conductivity</a:t>
            </a:r>
            <a:r>
              <a:rPr b="1" i="1" lang="en" sz="1200">
                <a:solidFill>
                  <a:schemeClr val="dk1"/>
                </a:solidFill>
              </a:rPr>
              <a:t>) likely is impacting the river bugs in these 2 creeksheds?</a:t>
            </a:r>
            <a:endParaRPr b="1" i="1" sz="1200"/>
          </a:p>
        </p:txBody>
      </p:sp>
      <p:sp>
        <p:nvSpPr>
          <p:cNvPr id="230" name="Google Shape;230;p38"/>
          <p:cNvSpPr txBox="1"/>
          <p:nvPr>
            <p:ph type="title"/>
          </p:nvPr>
        </p:nvSpPr>
        <p:spPr>
          <a:xfrm>
            <a:off x="0" y="0"/>
            <a:ext cx="1182300" cy="546900"/>
          </a:xfrm>
          <a:prstGeom prst="rect">
            <a:avLst/>
          </a:prstGeom>
          <a:solidFill>
            <a:srgbClr val="C9DAF8"/>
          </a:solidFill>
        </p:spPr>
        <p:txBody>
          <a:bodyPr anchorCtr="0" anchor="ctr" bIns="91425" lIns="91425" spcFirstLastPara="1" rIns="91425" wrap="square" tIns="91425">
            <a:normAutofit/>
          </a:bodyPr>
          <a:lstStyle/>
          <a:p>
            <a:pPr indent="0" lvl="0" marL="0" rtl="0" algn="l">
              <a:spcBef>
                <a:spcPts val="0"/>
              </a:spcBef>
              <a:spcAft>
                <a:spcPts val="0"/>
              </a:spcAft>
              <a:buNone/>
            </a:pPr>
            <a:r>
              <a:rPr b="1" lang="en" sz="1400"/>
              <a:t>River Bugs</a:t>
            </a:r>
            <a:endParaRPr b="1" sz="1400"/>
          </a:p>
        </p:txBody>
      </p:sp>
      <p:sp>
        <p:nvSpPr>
          <p:cNvPr id="231" name="Google Shape;231;p38"/>
          <p:cNvSpPr txBox="1"/>
          <p:nvPr/>
        </p:nvSpPr>
        <p:spPr>
          <a:xfrm>
            <a:off x="4461250" y="1343925"/>
            <a:ext cx="29478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your claim here:</a:t>
            </a:r>
            <a:endParaRPr b="1" i="1" sz="1200">
              <a:solidFill>
                <a:srgbClr val="FF0000"/>
              </a:solidFill>
            </a:endParaRPr>
          </a:p>
        </p:txBody>
      </p:sp>
      <p:sp>
        <p:nvSpPr>
          <p:cNvPr id="232" name="Google Shape;232;p38"/>
          <p:cNvSpPr txBox="1"/>
          <p:nvPr/>
        </p:nvSpPr>
        <p:spPr>
          <a:xfrm>
            <a:off x="1174750" y="1539475"/>
            <a:ext cx="2887500" cy="14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Type two pieces of evidence here:</a:t>
            </a:r>
            <a:endParaRPr b="1" i="1" sz="1200">
              <a:solidFill>
                <a:srgbClr val="FF0000"/>
              </a:solidFill>
            </a:endParaRPr>
          </a:p>
          <a:p>
            <a:pPr indent="-317500" lvl="0" marL="457200" rtl="0" algn="l">
              <a:spcBef>
                <a:spcPts val="0"/>
              </a:spcBef>
              <a:spcAft>
                <a:spcPts val="0"/>
              </a:spcAft>
              <a:buSzPts val="1400"/>
              <a:buAutoNum type="arabicPeriod"/>
            </a:pPr>
            <a:r>
              <a:t/>
            </a:r>
            <a:endParaRPr b="1"/>
          </a:p>
          <a:p>
            <a:pPr indent="0" lvl="0" marL="457200" rtl="0" algn="l">
              <a:spcBef>
                <a:spcPts val="0"/>
              </a:spcBef>
              <a:spcAft>
                <a:spcPts val="0"/>
              </a:spcAft>
              <a:buNone/>
            </a:pPr>
            <a:r>
              <a:t/>
            </a:r>
            <a:endParaRPr b="1"/>
          </a:p>
          <a:p>
            <a:pPr indent="0" lvl="0" marL="457200" rtl="0" algn="l">
              <a:spcBef>
                <a:spcPts val="0"/>
              </a:spcBef>
              <a:spcAft>
                <a:spcPts val="0"/>
              </a:spcAft>
              <a:buNone/>
            </a:pPr>
            <a:r>
              <a:t/>
            </a:r>
            <a:endParaRPr b="1"/>
          </a:p>
          <a:p>
            <a:pPr indent="-317500" lvl="0" marL="457200" rtl="0" algn="l">
              <a:spcBef>
                <a:spcPts val="0"/>
              </a:spcBef>
              <a:spcAft>
                <a:spcPts val="0"/>
              </a:spcAft>
              <a:buSzPts val="1400"/>
              <a:buAutoNum type="arabicPeriod"/>
            </a:pPr>
            <a:r>
              <a:t/>
            </a:r>
            <a:endParaRPr b="1"/>
          </a:p>
        </p:txBody>
      </p:sp>
      <p:sp>
        <p:nvSpPr>
          <p:cNvPr id="233" name="Google Shape;233;p38"/>
          <p:cNvSpPr txBox="1"/>
          <p:nvPr/>
        </p:nvSpPr>
        <p:spPr>
          <a:xfrm>
            <a:off x="4491400" y="2319250"/>
            <a:ext cx="2887500" cy="12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0000"/>
                </a:solidFill>
              </a:rPr>
              <a:t>Explain why the evidence supports your claim:</a:t>
            </a:r>
            <a:endParaRPr b="1" i="1" sz="1200">
              <a:solidFill>
                <a:srgbClr val="FF0000"/>
              </a:solidFill>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ph type="title"/>
          </p:nvPr>
        </p:nvSpPr>
        <p:spPr>
          <a:xfrm>
            <a:off x="357350" y="249300"/>
            <a:ext cx="4045200" cy="4487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677">
                <a:solidFill>
                  <a:schemeClr val="lt1"/>
                </a:solidFill>
              </a:rPr>
              <a:t>What can you do?</a:t>
            </a:r>
            <a:endParaRPr sz="3677">
              <a:solidFill>
                <a:schemeClr val="lt1"/>
              </a:solidFill>
            </a:endParaRPr>
          </a:p>
          <a:p>
            <a:pPr indent="0" lvl="0" marL="0" rtl="0" algn="ctr">
              <a:spcBef>
                <a:spcPts val="0"/>
              </a:spcBef>
              <a:spcAft>
                <a:spcPts val="0"/>
              </a:spcAft>
              <a:buNone/>
            </a:pPr>
            <a:r>
              <a:t/>
            </a:r>
            <a:endParaRPr sz="2300">
              <a:solidFill>
                <a:schemeClr val="lt1"/>
              </a:solidFill>
            </a:endParaRPr>
          </a:p>
          <a:p>
            <a:pPr indent="0" lvl="0" marL="0" rtl="0" algn="ctr">
              <a:spcBef>
                <a:spcPts val="0"/>
              </a:spcBef>
              <a:spcAft>
                <a:spcPts val="0"/>
              </a:spcAft>
              <a:buNone/>
            </a:pPr>
            <a:r>
              <a:rPr lang="en" sz="2300">
                <a:solidFill>
                  <a:schemeClr val="lt1"/>
                </a:solidFill>
              </a:rPr>
              <a:t>Plant a rain garden</a:t>
            </a:r>
            <a:endParaRPr sz="2300">
              <a:solidFill>
                <a:schemeClr val="lt1"/>
              </a:solidFill>
            </a:endParaRPr>
          </a:p>
          <a:p>
            <a:pPr indent="0" lvl="0" marL="0" rtl="0" algn="ctr">
              <a:spcBef>
                <a:spcPts val="0"/>
              </a:spcBef>
              <a:spcAft>
                <a:spcPts val="0"/>
              </a:spcAft>
              <a:buNone/>
            </a:pPr>
            <a:r>
              <a:t/>
            </a:r>
            <a:endParaRPr sz="2300">
              <a:solidFill>
                <a:schemeClr val="lt1"/>
              </a:solidFill>
            </a:endParaRPr>
          </a:p>
          <a:p>
            <a:pPr indent="0" lvl="0" marL="0" rtl="0" algn="ctr">
              <a:spcBef>
                <a:spcPts val="0"/>
              </a:spcBef>
              <a:spcAft>
                <a:spcPts val="0"/>
              </a:spcAft>
              <a:buNone/>
            </a:pPr>
            <a:r>
              <a:rPr lang="en" sz="2300">
                <a:solidFill>
                  <a:schemeClr val="lt1"/>
                </a:solidFill>
              </a:rPr>
              <a:t>Weed a rain garden</a:t>
            </a:r>
            <a:endParaRPr sz="2300">
              <a:solidFill>
                <a:schemeClr val="lt1"/>
              </a:solidFill>
            </a:endParaRPr>
          </a:p>
          <a:p>
            <a:pPr indent="0" lvl="0" marL="0" rtl="0" algn="ctr">
              <a:spcBef>
                <a:spcPts val="0"/>
              </a:spcBef>
              <a:spcAft>
                <a:spcPts val="0"/>
              </a:spcAft>
              <a:buNone/>
            </a:pPr>
            <a:r>
              <a:t/>
            </a:r>
            <a:endParaRPr sz="2300">
              <a:solidFill>
                <a:schemeClr val="lt1"/>
              </a:solidFill>
            </a:endParaRPr>
          </a:p>
          <a:p>
            <a:pPr indent="0" lvl="0" marL="0" rtl="0" algn="ctr">
              <a:spcBef>
                <a:spcPts val="0"/>
              </a:spcBef>
              <a:spcAft>
                <a:spcPts val="0"/>
              </a:spcAft>
              <a:buNone/>
            </a:pPr>
            <a:r>
              <a:rPr lang="en" sz="2300">
                <a:solidFill>
                  <a:schemeClr val="lt1"/>
                </a:solidFill>
              </a:rPr>
              <a:t>Remove litter from a rain garden</a:t>
            </a:r>
            <a:endParaRPr sz="2300">
              <a:solidFill>
                <a:schemeClr val="lt1"/>
              </a:solidFill>
            </a:endParaRPr>
          </a:p>
          <a:p>
            <a:pPr indent="0" lvl="0" marL="0" rtl="0" algn="ctr">
              <a:spcBef>
                <a:spcPts val="0"/>
              </a:spcBef>
              <a:spcAft>
                <a:spcPts val="0"/>
              </a:spcAft>
              <a:buNone/>
            </a:pPr>
            <a:r>
              <a:t/>
            </a:r>
            <a:endParaRPr sz="2300"/>
          </a:p>
          <a:p>
            <a:pPr indent="0" lvl="0" marL="0" rtl="0" algn="ctr">
              <a:spcBef>
                <a:spcPts val="0"/>
              </a:spcBef>
              <a:spcAft>
                <a:spcPts val="0"/>
              </a:spcAft>
              <a:buNone/>
            </a:pPr>
            <a:r>
              <a:t/>
            </a:r>
            <a:endParaRPr sz="2300"/>
          </a:p>
        </p:txBody>
      </p:sp>
      <p:pic>
        <p:nvPicPr>
          <p:cNvPr id="239" name="Google Shape;239;p39"/>
          <p:cNvPicPr preferRelativeResize="0"/>
          <p:nvPr/>
        </p:nvPicPr>
        <p:blipFill>
          <a:blip r:embed="rId3">
            <a:alphaModFix/>
          </a:blip>
          <a:stretch>
            <a:fillRect/>
          </a:stretch>
        </p:blipFill>
        <p:spPr>
          <a:xfrm rot="-5400000">
            <a:off x="4452862" y="954316"/>
            <a:ext cx="4262147" cy="31965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0"/>
          <p:cNvSpPr txBox="1"/>
          <p:nvPr>
            <p:ph type="title"/>
          </p:nvPr>
        </p:nvSpPr>
        <p:spPr>
          <a:xfrm>
            <a:off x="357350" y="249300"/>
            <a:ext cx="4045200" cy="4487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677">
                <a:solidFill>
                  <a:schemeClr val="lt1"/>
                </a:solidFill>
              </a:rPr>
              <a:t>What can you do?</a:t>
            </a:r>
            <a:endParaRPr sz="3677">
              <a:solidFill>
                <a:schemeClr val="lt1"/>
              </a:solidFill>
            </a:endParaRPr>
          </a:p>
          <a:p>
            <a:pPr indent="0" lvl="0" marL="0" rtl="0" algn="ctr">
              <a:spcBef>
                <a:spcPts val="0"/>
              </a:spcBef>
              <a:spcAft>
                <a:spcPts val="0"/>
              </a:spcAft>
              <a:buNone/>
            </a:pPr>
            <a:r>
              <a:t/>
            </a:r>
            <a:endParaRPr sz="3677">
              <a:solidFill>
                <a:schemeClr val="lt1"/>
              </a:solidFill>
            </a:endParaRPr>
          </a:p>
          <a:p>
            <a:pPr indent="0" lvl="0" marL="0" rtl="0" algn="ctr">
              <a:spcBef>
                <a:spcPts val="0"/>
              </a:spcBef>
              <a:spcAft>
                <a:spcPts val="0"/>
              </a:spcAft>
              <a:buNone/>
            </a:pPr>
            <a:r>
              <a:rPr lang="en" sz="2300">
                <a:solidFill>
                  <a:schemeClr val="lt1"/>
                </a:solidFill>
              </a:rPr>
              <a:t>Bag the dog poop </a:t>
            </a:r>
            <a:endParaRPr sz="2300">
              <a:solidFill>
                <a:schemeClr val="lt1"/>
              </a:solidFill>
            </a:endParaRPr>
          </a:p>
          <a:p>
            <a:pPr indent="0" lvl="0" marL="0" rtl="0" algn="ctr">
              <a:spcBef>
                <a:spcPts val="0"/>
              </a:spcBef>
              <a:spcAft>
                <a:spcPts val="0"/>
              </a:spcAft>
              <a:buNone/>
            </a:pPr>
            <a:r>
              <a:rPr lang="en" sz="2300">
                <a:solidFill>
                  <a:schemeClr val="lt1"/>
                </a:solidFill>
              </a:rPr>
              <a:t>(and put it in the trash)</a:t>
            </a:r>
            <a:endParaRPr sz="2300">
              <a:solidFill>
                <a:schemeClr val="lt1"/>
              </a:solidFill>
            </a:endParaRPr>
          </a:p>
          <a:p>
            <a:pPr indent="0" lvl="0" marL="0" rtl="0" algn="ctr">
              <a:spcBef>
                <a:spcPts val="0"/>
              </a:spcBef>
              <a:spcAft>
                <a:spcPts val="0"/>
              </a:spcAft>
              <a:buNone/>
            </a:pPr>
            <a:r>
              <a:t/>
            </a:r>
            <a:endParaRPr sz="2300">
              <a:solidFill>
                <a:schemeClr val="lt1"/>
              </a:solidFill>
            </a:endParaRPr>
          </a:p>
          <a:p>
            <a:pPr indent="0" lvl="0" marL="0" rtl="0" algn="ctr">
              <a:spcBef>
                <a:spcPts val="0"/>
              </a:spcBef>
              <a:spcAft>
                <a:spcPts val="0"/>
              </a:spcAft>
              <a:buNone/>
            </a:pPr>
            <a:r>
              <a:rPr lang="en" sz="2300">
                <a:solidFill>
                  <a:schemeClr val="lt1"/>
                </a:solidFill>
              </a:rPr>
              <a:t>Sweep the driveway, </a:t>
            </a:r>
            <a:endParaRPr sz="2300">
              <a:solidFill>
                <a:schemeClr val="lt1"/>
              </a:solidFill>
            </a:endParaRPr>
          </a:p>
          <a:p>
            <a:pPr indent="0" lvl="0" marL="0" rtl="0" algn="ctr">
              <a:spcBef>
                <a:spcPts val="0"/>
              </a:spcBef>
              <a:spcAft>
                <a:spcPts val="0"/>
              </a:spcAft>
              <a:buNone/>
            </a:pPr>
            <a:r>
              <a:rPr lang="en" sz="2300">
                <a:solidFill>
                  <a:schemeClr val="lt1"/>
                </a:solidFill>
              </a:rPr>
              <a:t>instead of hosing it down</a:t>
            </a:r>
            <a:r>
              <a:rPr lang="en" sz="2300"/>
              <a:t>.</a:t>
            </a:r>
            <a:endParaRPr sz="2300"/>
          </a:p>
          <a:p>
            <a:pPr indent="0" lvl="0" marL="0" rtl="0" algn="ctr">
              <a:spcBef>
                <a:spcPts val="0"/>
              </a:spcBef>
              <a:spcAft>
                <a:spcPts val="0"/>
              </a:spcAft>
              <a:buNone/>
            </a:pPr>
            <a:r>
              <a:t/>
            </a:r>
            <a:endParaRPr sz="2300"/>
          </a:p>
          <a:p>
            <a:pPr indent="0" lvl="0" marL="0" rtl="0" algn="ctr">
              <a:spcBef>
                <a:spcPts val="0"/>
              </a:spcBef>
              <a:spcAft>
                <a:spcPts val="0"/>
              </a:spcAft>
              <a:buClr>
                <a:schemeClr val="dk1"/>
              </a:buClr>
              <a:buSzPct val="47826"/>
              <a:buFont typeface="Arial"/>
              <a:buNone/>
            </a:pPr>
            <a:r>
              <a:t/>
            </a:r>
            <a:endParaRPr sz="2300"/>
          </a:p>
          <a:p>
            <a:pPr indent="0" lvl="0" marL="0" rtl="0" algn="ctr">
              <a:spcBef>
                <a:spcPts val="0"/>
              </a:spcBef>
              <a:spcAft>
                <a:spcPts val="0"/>
              </a:spcAft>
              <a:buClr>
                <a:schemeClr val="dk1"/>
              </a:buClr>
              <a:buSzPct val="47826"/>
              <a:buFont typeface="Arial"/>
              <a:buNone/>
            </a:pPr>
            <a:r>
              <a:t/>
            </a:r>
            <a:endParaRPr sz="2300"/>
          </a:p>
          <a:p>
            <a:pPr indent="0" lvl="0" marL="0" rtl="0" algn="ctr">
              <a:spcBef>
                <a:spcPts val="0"/>
              </a:spcBef>
              <a:spcAft>
                <a:spcPts val="0"/>
              </a:spcAft>
              <a:buNone/>
            </a:pPr>
            <a:r>
              <a:t/>
            </a:r>
            <a:endParaRPr sz="3677"/>
          </a:p>
          <a:p>
            <a:pPr indent="0" lvl="0" marL="0" rtl="0" algn="ctr">
              <a:spcBef>
                <a:spcPts val="0"/>
              </a:spcBef>
              <a:spcAft>
                <a:spcPts val="0"/>
              </a:spcAft>
              <a:buNone/>
            </a:pPr>
            <a:r>
              <a:t/>
            </a:r>
            <a:endParaRPr sz="2300"/>
          </a:p>
          <a:p>
            <a:pPr indent="0" lvl="0" marL="0" rtl="0" algn="ctr">
              <a:spcBef>
                <a:spcPts val="0"/>
              </a:spcBef>
              <a:spcAft>
                <a:spcPts val="0"/>
              </a:spcAft>
              <a:buNone/>
            </a:pPr>
            <a:r>
              <a:t/>
            </a:r>
            <a:endParaRPr sz="2300"/>
          </a:p>
        </p:txBody>
      </p:sp>
      <p:pic>
        <p:nvPicPr>
          <p:cNvPr id="245" name="Google Shape;245;p40"/>
          <p:cNvPicPr preferRelativeResize="0"/>
          <p:nvPr/>
        </p:nvPicPr>
        <p:blipFill>
          <a:blip r:embed="rId3">
            <a:alphaModFix/>
          </a:blip>
          <a:stretch>
            <a:fillRect/>
          </a:stretch>
        </p:blipFill>
        <p:spPr>
          <a:xfrm>
            <a:off x="4809175" y="576075"/>
            <a:ext cx="3991350" cy="3991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1"/>
          <p:cNvPicPr preferRelativeResize="0"/>
          <p:nvPr/>
        </p:nvPicPr>
        <p:blipFill>
          <a:blip r:embed="rId3">
            <a:alphaModFix/>
          </a:blip>
          <a:stretch>
            <a:fillRect/>
          </a:stretch>
        </p:blipFill>
        <p:spPr>
          <a:xfrm>
            <a:off x="1447025" y="1901975"/>
            <a:ext cx="5336300" cy="3004800"/>
          </a:xfrm>
          <a:prstGeom prst="rect">
            <a:avLst/>
          </a:prstGeom>
          <a:noFill/>
          <a:ln>
            <a:noFill/>
          </a:ln>
        </p:spPr>
      </p:pic>
      <p:sp>
        <p:nvSpPr>
          <p:cNvPr id="251" name="Google Shape;251;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What can you do?</a:t>
            </a:r>
            <a:endParaRPr>
              <a:solidFill>
                <a:schemeClr val="lt1"/>
              </a:solidFill>
            </a:endParaRPr>
          </a:p>
        </p:txBody>
      </p:sp>
      <p:sp>
        <p:nvSpPr>
          <p:cNvPr id="252" name="Google Shape;252;p4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500">
                <a:solidFill>
                  <a:schemeClr val="lt1"/>
                </a:solidFill>
              </a:rPr>
              <a:t>Join a river clean up</a:t>
            </a:r>
            <a:endParaRPr sz="25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2"/>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20">
                <a:solidFill>
                  <a:schemeClr val="lt1"/>
                </a:solidFill>
              </a:rPr>
              <a:t>What can you do?</a:t>
            </a:r>
            <a:endParaRPr sz="2920">
              <a:solidFill>
                <a:schemeClr val="lt1"/>
              </a:solidFill>
            </a:endParaRPr>
          </a:p>
        </p:txBody>
      </p:sp>
      <p:sp>
        <p:nvSpPr>
          <p:cNvPr id="258" name="Google Shape;258;p42"/>
          <p:cNvSpPr txBox="1"/>
          <p:nvPr>
            <p:ph idx="2" type="body"/>
          </p:nvPr>
        </p:nvSpPr>
        <p:spPr>
          <a:xfrm>
            <a:off x="5919625" y="1368100"/>
            <a:ext cx="2912700" cy="3200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400">
                <a:solidFill>
                  <a:schemeClr val="lt1"/>
                </a:solidFill>
              </a:rPr>
              <a:t>Volunteer with the</a:t>
            </a:r>
            <a:r>
              <a:rPr lang="en" sz="2400">
                <a:solidFill>
                  <a:schemeClr val="lt1"/>
                </a:solidFill>
              </a:rPr>
              <a:t> Huron River Watershed Council </a:t>
            </a:r>
            <a:endParaRPr sz="2400">
              <a:solidFill>
                <a:schemeClr val="lt1"/>
              </a:solidFill>
            </a:endParaRPr>
          </a:p>
        </p:txBody>
      </p:sp>
      <p:pic>
        <p:nvPicPr>
          <p:cNvPr id="259" name="Google Shape;259;p42"/>
          <p:cNvPicPr preferRelativeResize="0"/>
          <p:nvPr/>
        </p:nvPicPr>
        <p:blipFill>
          <a:blip r:embed="rId3">
            <a:alphaModFix/>
          </a:blip>
          <a:stretch>
            <a:fillRect/>
          </a:stretch>
        </p:blipFill>
        <p:spPr>
          <a:xfrm>
            <a:off x="152400" y="1017725"/>
            <a:ext cx="5238200" cy="3915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2066075" y="113800"/>
            <a:ext cx="3682516" cy="4838702"/>
          </a:xfrm>
          <a:prstGeom prst="rect">
            <a:avLst/>
          </a:prstGeom>
          <a:noFill/>
          <a:ln>
            <a:noFill/>
          </a:ln>
        </p:spPr>
      </p:pic>
      <p:sp>
        <p:nvSpPr>
          <p:cNvPr id="75" name="Google Shape;75;p16"/>
          <p:cNvSpPr txBox="1"/>
          <p:nvPr/>
        </p:nvSpPr>
        <p:spPr>
          <a:xfrm>
            <a:off x="1019575" y="4952500"/>
            <a:ext cx="71454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t>Kestin Schulz, Mariya W. Smit, Lydie Herfort and Holly M. Simon. The image (amended) was provided courtesy of the Missouri Department of Conservation., CC BY-SA 4.0</a:t>
            </a:r>
            <a:endParaRPr sz="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3"/>
          <p:cNvSpPr txBox="1"/>
          <p:nvPr>
            <p:ph type="ctrTitle"/>
          </p:nvPr>
        </p:nvSpPr>
        <p:spPr>
          <a:xfrm>
            <a:off x="237800" y="1306225"/>
            <a:ext cx="8520600" cy="987300"/>
          </a:xfrm>
          <a:prstGeom prst="rect">
            <a:avLst/>
          </a:prstGeom>
        </p:spPr>
        <p:txBody>
          <a:bodyPr anchorCtr="0" anchor="b" bIns="91425" lIns="91425" spcFirstLastPara="1" rIns="91425" wrap="square" tIns="91425">
            <a:normAutofit fontScale="90000"/>
          </a:bodyPr>
          <a:lstStyle/>
          <a:p>
            <a:pPr indent="0" lvl="0" marL="0" rtl="0" algn="l">
              <a:lnSpc>
                <a:spcPct val="80000"/>
              </a:lnSpc>
              <a:spcBef>
                <a:spcPts val="0"/>
              </a:spcBef>
              <a:spcAft>
                <a:spcPts val="0"/>
              </a:spcAft>
              <a:buClr>
                <a:schemeClr val="dk1"/>
              </a:buClr>
              <a:buSzPts val="693"/>
              <a:buFont typeface="Arial"/>
              <a:buNone/>
            </a:pPr>
            <a:r>
              <a:t/>
            </a:r>
            <a:endParaRPr sz="4707">
              <a:solidFill>
                <a:schemeClr val="lt1"/>
              </a:solidFill>
            </a:endParaRPr>
          </a:p>
          <a:p>
            <a:pPr indent="0" lvl="0" marL="0" rtl="0" algn="l">
              <a:lnSpc>
                <a:spcPct val="80000"/>
              </a:lnSpc>
              <a:spcBef>
                <a:spcPts val="0"/>
              </a:spcBef>
              <a:spcAft>
                <a:spcPts val="0"/>
              </a:spcAft>
              <a:buClr>
                <a:schemeClr val="dk1"/>
              </a:buClr>
              <a:buSzPts val="693"/>
              <a:buFont typeface="Arial"/>
              <a:buNone/>
            </a:pPr>
            <a:r>
              <a:t/>
            </a:r>
            <a:endParaRPr sz="4707">
              <a:solidFill>
                <a:schemeClr val="lt1"/>
              </a:solidFill>
            </a:endParaRPr>
          </a:p>
          <a:p>
            <a:pPr indent="0" lvl="0" marL="0" rtl="0" algn="l">
              <a:lnSpc>
                <a:spcPct val="80000"/>
              </a:lnSpc>
              <a:spcBef>
                <a:spcPts val="0"/>
              </a:spcBef>
              <a:spcAft>
                <a:spcPts val="0"/>
              </a:spcAft>
              <a:buClr>
                <a:schemeClr val="dk1"/>
              </a:buClr>
              <a:buSzPts val="693"/>
              <a:buFont typeface="Arial"/>
              <a:buNone/>
            </a:pPr>
            <a:r>
              <a:rPr lang="en" sz="4707">
                <a:solidFill>
                  <a:schemeClr val="lt1"/>
                </a:solidFill>
              </a:rPr>
              <a:t>What will you do?</a:t>
            </a:r>
            <a:endParaRPr sz="4707">
              <a:solidFill>
                <a:schemeClr val="lt1"/>
              </a:solidFill>
            </a:endParaRPr>
          </a:p>
          <a:p>
            <a:pPr indent="0" lvl="0" marL="0" rtl="0" algn="ctr">
              <a:spcBef>
                <a:spcPts val="0"/>
              </a:spcBef>
              <a:spcAft>
                <a:spcPts val="0"/>
              </a:spcAft>
              <a:buNone/>
            </a:pPr>
            <a:r>
              <a:t/>
            </a:r>
            <a:endParaRPr sz="3930"/>
          </a:p>
        </p:txBody>
      </p:sp>
      <p:pic>
        <p:nvPicPr>
          <p:cNvPr id="265" name="Google Shape;265;p43"/>
          <p:cNvPicPr preferRelativeResize="0"/>
          <p:nvPr/>
        </p:nvPicPr>
        <p:blipFill>
          <a:blip r:embed="rId3">
            <a:alphaModFix/>
          </a:blip>
          <a:stretch>
            <a:fillRect/>
          </a:stretch>
        </p:blipFill>
        <p:spPr>
          <a:xfrm>
            <a:off x="5266750" y="0"/>
            <a:ext cx="3912549" cy="52167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0" name="Shape 270"/>
        <p:cNvGrpSpPr/>
        <p:nvPr/>
      </p:nvGrpSpPr>
      <p:grpSpPr>
        <a:xfrm>
          <a:off x="0" y="0"/>
          <a:ext cx="0" cy="0"/>
          <a:chOff x="0" y="0"/>
          <a:chExt cx="0" cy="0"/>
        </a:xfrm>
      </p:grpSpPr>
      <p:pic>
        <p:nvPicPr>
          <p:cNvPr id="271" name="Google Shape;271;p44"/>
          <p:cNvPicPr preferRelativeResize="0"/>
          <p:nvPr/>
        </p:nvPicPr>
        <p:blipFill>
          <a:blip r:embed="rId3">
            <a:alphaModFix/>
          </a:blip>
          <a:stretch>
            <a:fillRect/>
          </a:stretch>
        </p:blipFill>
        <p:spPr>
          <a:xfrm>
            <a:off x="1085269" y="0"/>
            <a:ext cx="7107219" cy="5143499"/>
          </a:xfrm>
          <a:prstGeom prst="rect">
            <a:avLst/>
          </a:prstGeom>
          <a:noFill/>
          <a:ln>
            <a:noFill/>
          </a:ln>
        </p:spPr>
      </p:pic>
      <p:sp>
        <p:nvSpPr>
          <p:cNvPr id="272" name="Google Shape;272;p44"/>
          <p:cNvSpPr/>
          <p:nvPr/>
        </p:nvSpPr>
        <p:spPr>
          <a:xfrm>
            <a:off x="5496881" y="2473613"/>
            <a:ext cx="274838" cy="343556"/>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73" name="Google Shape;273;p44"/>
          <p:cNvSpPr/>
          <p:nvPr/>
        </p:nvSpPr>
        <p:spPr>
          <a:xfrm>
            <a:off x="4966819" y="2964375"/>
            <a:ext cx="206138" cy="343556"/>
          </a:xfrm>
          <a:prstGeom prst="flowChartMerge">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5"/>
          <p:cNvPicPr preferRelativeResize="0"/>
          <p:nvPr/>
        </p:nvPicPr>
        <p:blipFill>
          <a:blip r:embed="rId3">
            <a:alphaModFix/>
          </a:blip>
          <a:stretch>
            <a:fillRect/>
          </a:stretch>
        </p:blipFill>
        <p:spPr>
          <a:xfrm>
            <a:off x="4832025" y="40425"/>
            <a:ext cx="4259812" cy="3383342"/>
          </a:xfrm>
          <a:prstGeom prst="rect">
            <a:avLst/>
          </a:prstGeom>
          <a:noFill/>
          <a:ln>
            <a:noFill/>
          </a:ln>
        </p:spPr>
      </p:pic>
      <p:pic>
        <p:nvPicPr>
          <p:cNvPr id="280" name="Google Shape;280;p45"/>
          <p:cNvPicPr preferRelativeResize="0"/>
          <p:nvPr/>
        </p:nvPicPr>
        <p:blipFill>
          <a:blip r:embed="rId4">
            <a:alphaModFix/>
          </a:blip>
          <a:stretch>
            <a:fillRect/>
          </a:stretch>
        </p:blipFill>
        <p:spPr>
          <a:xfrm>
            <a:off x="60469" y="1457438"/>
            <a:ext cx="3837339" cy="3596369"/>
          </a:xfrm>
          <a:prstGeom prst="rect">
            <a:avLst/>
          </a:prstGeom>
          <a:noFill/>
          <a:ln>
            <a:noFill/>
          </a:ln>
        </p:spPr>
      </p:pic>
      <p:sp>
        <p:nvSpPr>
          <p:cNvPr id="281" name="Google Shape;281;p45"/>
          <p:cNvSpPr txBox="1"/>
          <p:nvPr/>
        </p:nvSpPr>
        <p:spPr>
          <a:xfrm>
            <a:off x="60469" y="996441"/>
            <a:ext cx="3518700" cy="3957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 sz="2400">
                <a:solidFill>
                  <a:srgbClr val="FFFFFF"/>
                </a:solidFill>
                <a:latin typeface="Calibri"/>
                <a:ea typeface="Calibri"/>
                <a:cs typeface="Calibri"/>
                <a:sym typeface="Calibri"/>
              </a:rPr>
              <a:t>Fleming Creek</a:t>
            </a:r>
            <a:endParaRPr b="1" sz="2400">
              <a:solidFill>
                <a:srgbClr val="FFFFFF"/>
              </a:solidFill>
              <a:latin typeface="Calibri"/>
              <a:ea typeface="Calibri"/>
              <a:cs typeface="Calibri"/>
              <a:sym typeface="Calibri"/>
            </a:endParaRPr>
          </a:p>
        </p:txBody>
      </p:sp>
      <p:sp>
        <p:nvSpPr>
          <p:cNvPr id="282" name="Google Shape;282;p45"/>
          <p:cNvSpPr txBox="1"/>
          <p:nvPr/>
        </p:nvSpPr>
        <p:spPr>
          <a:xfrm>
            <a:off x="5573063" y="3466547"/>
            <a:ext cx="3518700" cy="395700"/>
          </a:xfrm>
          <a:prstGeom prst="rect">
            <a:avLst/>
          </a:prstGeom>
          <a:no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en" sz="2400">
                <a:solidFill>
                  <a:srgbClr val="FFFFFF"/>
                </a:solidFill>
                <a:latin typeface="Calibri"/>
                <a:ea typeface="Calibri"/>
                <a:cs typeface="Calibri"/>
                <a:sym typeface="Calibri"/>
              </a:rPr>
              <a:t>Millers Creek</a:t>
            </a:r>
            <a:endParaRPr b="1" sz="2400">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idx="2" type="body"/>
          </p:nvPr>
        </p:nvSpPr>
        <p:spPr>
          <a:xfrm>
            <a:off x="4832400" y="1000075"/>
            <a:ext cx="3999900" cy="3416400"/>
          </a:xfrm>
          <a:prstGeom prst="rect">
            <a:avLst/>
          </a:prstGeom>
        </p:spPr>
        <p:txBody>
          <a:bodyPr anchorCtr="0" anchor="t" bIns="91425" lIns="91425" spcFirstLastPara="1" rIns="91425" wrap="square" tIns="91425">
            <a:normAutofit fontScale="70000" lnSpcReduction="10000"/>
          </a:bodyPr>
          <a:lstStyle/>
          <a:p>
            <a:pPr indent="0" lvl="0" marL="0" rtl="0" algn="ctr">
              <a:spcBef>
                <a:spcPts val="0"/>
              </a:spcBef>
              <a:spcAft>
                <a:spcPts val="0"/>
              </a:spcAft>
              <a:buClr>
                <a:schemeClr val="dk1"/>
              </a:buClr>
              <a:buSzPct val="52380"/>
              <a:buFont typeface="Arial"/>
              <a:buNone/>
            </a:pPr>
            <a:r>
              <a:rPr lang="en" sz="2100">
                <a:solidFill>
                  <a:schemeClr val="lt1"/>
                </a:solidFill>
              </a:rPr>
              <a:t>Benthic Macroinvertebrate diversity indicates water quality </a:t>
            </a:r>
            <a:r>
              <a:rPr lang="en" sz="2100">
                <a:solidFill>
                  <a:schemeClr val="lt1"/>
                </a:solidFill>
              </a:rPr>
              <a:t>because</a:t>
            </a:r>
            <a:r>
              <a:rPr lang="en" sz="2100">
                <a:solidFill>
                  <a:schemeClr val="lt1"/>
                </a:solidFill>
              </a:rPr>
              <a:t> the bugs are affected by the conditions of the water they live in.</a:t>
            </a:r>
            <a:endParaRPr sz="2100">
              <a:solidFill>
                <a:schemeClr val="lt1"/>
              </a:solidFill>
            </a:endParaRPr>
          </a:p>
          <a:p>
            <a:pPr indent="0" lvl="0" marL="0" rtl="0" algn="ctr">
              <a:spcBef>
                <a:spcPts val="1200"/>
              </a:spcBef>
              <a:spcAft>
                <a:spcPts val="0"/>
              </a:spcAft>
              <a:buClr>
                <a:schemeClr val="dk1"/>
              </a:buClr>
              <a:buSzPct val="52380"/>
              <a:buFont typeface="Arial"/>
              <a:buNone/>
            </a:pPr>
            <a:r>
              <a:rPr lang="en" sz="2100">
                <a:solidFill>
                  <a:schemeClr val="lt1"/>
                </a:solidFill>
              </a:rPr>
              <a:t>The Huron River Watershed Council measures Benthic Macroinvertebrate numbers to assess the health of our watershed (all the land that drains to the Huron River).</a:t>
            </a:r>
            <a:endParaRPr sz="2100">
              <a:solidFill>
                <a:schemeClr val="lt1"/>
              </a:solidFill>
            </a:endParaRPr>
          </a:p>
          <a:p>
            <a:pPr indent="0" lvl="0" marL="0" rtl="0" algn="ctr">
              <a:spcBef>
                <a:spcPts val="1200"/>
              </a:spcBef>
              <a:spcAft>
                <a:spcPts val="1200"/>
              </a:spcAft>
              <a:buClr>
                <a:schemeClr val="dk1"/>
              </a:buClr>
              <a:buSzPct val="52380"/>
              <a:buFont typeface="Arial"/>
              <a:buNone/>
            </a:pPr>
            <a:r>
              <a:rPr lang="en" sz="2100">
                <a:solidFill>
                  <a:schemeClr val="lt1"/>
                </a:solidFill>
              </a:rPr>
              <a:t>This slide show will be analyzing 3 factors that may impact water quality health and benthic macroinvertebrates: sediments in the water, dissolved oxygen, and conductivity.</a:t>
            </a:r>
            <a:endParaRPr sz="2100">
              <a:solidFill>
                <a:schemeClr val="lt1"/>
              </a:solidFill>
            </a:endParaRPr>
          </a:p>
        </p:txBody>
      </p:sp>
      <p:pic>
        <p:nvPicPr>
          <p:cNvPr id="81" name="Google Shape;81;p17"/>
          <p:cNvPicPr preferRelativeResize="0"/>
          <p:nvPr/>
        </p:nvPicPr>
        <p:blipFill>
          <a:blip r:embed="rId3">
            <a:alphaModFix/>
          </a:blip>
          <a:stretch>
            <a:fillRect/>
          </a:stretch>
        </p:blipFill>
        <p:spPr>
          <a:xfrm>
            <a:off x="220600" y="720325"/>
            <a:ext cx="4611800" cy="3458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52400" y="756750"/>
            <a:ext cx="3864396" cy="3820976"/>
          </a:xfrm>
          <a:prstGeom prst="rect">
            <a:avLst/>
          </a:prstGeom>
          <a:noFill/>
          <a:ln>
            <a:noFill/>
          </a:ln>
        </p:spPr>
      </p:pic>
      <p:pic>
        <p:nvPicPr>
          <p:cNvPr id="87" name="Google Shape;87;p18"/>
          <p:cNvPicPr preferRelativeResize="0"/>
          <p:nvPr/>
        </p:nvPicPr>
        <p:blipFill>
          <a:blip r:embed="rId4">
            <a:alphaModFix/>
          </a:blip>
          <a:stretch>
            <a:fillRect/>
          </a:stretch>
        </p:blipFill>
        <p:spPr>
          <a:xfrm>
            <a:off x="4373335" y="756750"/>
            <a:ext cx="4657289"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135750"/>
            <a:ext cx="7105800" cy="7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How does the </a:t>
            </a:r>
            <a:r>
              <a:rPr lang="en" sz="3355" u="sng"/>
              <a:t>diversity of aquatic insects</a:t>
            </a:r>
            <a:r>
              <a:rPr lang="en">
                <a:solidFill>
                  <a:schemeClr val="lt1"/>
                </a:solidFill>
              </a:rPr>
              <a:t> compare in these two creeks?</a:t>
            </a:r>
            <a:endParaRPr>
              <a:solidFill>
                <a:schemeClr val="lt1"/>
              </a:solidFill>
            </a:endParaRPr>
          </a:p>
        </p:txBody>
      </p:sp>
      <p:sp>
        <p:nvSpPr>
          <p:cNvPr id="93" name="Google Shape;93;p19"/>
          <p:cNvSpPr txBox="1"/>
          <p:nvPr/>
        </p:nvSpPr>
        <p:spPr>
          <a:xfrm>
            <a:off x="703775" y="1786475"/>
            <a:ext cx="33180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rPr>
              <a:t>Fleming Creek </a:t>
            </a:r>
            <a:r>
              <a:rPr lang="en" sz="3100">
                <a:solidFill>
                  <a:schemeClr val="lt1"/>
                </a:solidFill>
              </a:rPr>
              <a:t>→</a:t>
            </a:r>
            <a:endParaRPr sz="3100">
              <a:solidFill>
                <a:schemeClr val="lt1"/>
              </a:solidFill>
            </a:endParaRPr>
          </a:p>
          <a:p>
            <a:pPr indent="0" lvl="0" marL="0" rtl="0" algn="l">
              <a:spcBef>
                <a:spcPts val="0"/>
              </a:spcBef>
              <a:spcAft>
                <a:spcPts val="0"/>
              </a:spcAft>
              <a:buNone/>
            </a:pPr>
            <a:r>
              <a:t/>
            </a:r>
            <a:endParaRPr sz="3100">
              <a:solidFill>
                <a:schemeClr val="lt1"/>
              </a:solidFill>
            </a:endParaRPr>
          </a:p>
        </p:txBody>
      </p:sp>
      <p:sp>
        <p:nvSpPr>
          <p:cNvPr id="94" name="Google Shape;94;p19"/>
          <p:cNvSpPr txBox="1"/>
          <p:nvPr/>
        </p:nvSpPr>
        <p:spPr>
          <a:xfrm>
            <a:off x="5301900" y="4129475"/>
            <a:ext cx="3060900" cy="9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rPr>
              <a:t>← Millers Creek</a:t>
            </a:r>
            <a:endParaRPr sz="3100">
              <a:solidFill>
                <a:schemeClr val="lt1"/>
              </a:solidFill>
            </a:endParaRPr>
          </a:p>
        </p:txBody>
      </p:sp>
      <p:pic>
        <p:nvPicPr>
          <p:cNvPr id="95" name="Google Shape;95;p19"/>
          <p:cNvPicPr preferRelativeResize="0"/>
          <p:nvPr/>
        </p:nvPicPr>
        <p:blipFill>
          <a:blip r:embed="rId3">
            <a:alphaModFix/>
          </a:blip>
          <a:stretch>
            <a:fillRect/>
          </a:stretch>
        </p:blipFill>
        <p:spPr>
          <a:xfrm>
            <a:off x="4021775" y="1129300"/>
            <a:ext cx="4989650" cy="2010542"/>
          </a:xfrm>
          <a:prstGeom prst="rect">
            <a:avLst/>
          </a:prstGeom>
          <a:noFill/>
          <a:ln>
            <a:noFill/>
          </a:ln>
        </p:spPr>
      </p:pic>
      <p:pic>
        <p:nvPicPr>
          <p:cNvPr id="96" name="Google Shape;96;p19"/>
          <p:cNvPicPr preferRelativeResize="0"/>
          <p:nvPr/>
        </p:nvPicPr>
        <p:blipFill>
          <a:blip r:embed="rId4">
            <a:alphaModFix/>
          </a:blip>
          <a:stretch>
            <a:fillRect/>
          </a:stretch>
        </p:blipFill>
        <p:spPr>
          <a:xfrm>
            <a:off x="107250" y="3171125"/>
            <a:ext cx="5015675" cy="1888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2" name="Google Shape;102;p20"/>
          <p:cNvPicPr preferRelativeResize="0"/>
          <p:nvPr/>
        </p:nvPicPr>
        <p:blipFill>
          <a:blip r:embed="rId3">
            <a:alphaModFix/>
          </a:blip>
          <a:stretch>
            <a:fillRect/>
          </a:stretch>
        </p:blipFill>
        <p:spPr>
          <a:xfrm>
            <a:off x="0" y="808203"/>
            <a:ext cx="9143999" cy="4309994"/>
          </a:xfrm>
          <a:prstGeom prst="rect">
            <a:avLst/>
          </a:prstGeom>
          <a:noFill/>
          <a:ln>
            <a:noFill/>
          </a:ln>
        </p:spPr>
      </p:pic>
      <p:sp>
        <p:nvSpPr>
          <p:cNvPr id="103" name="Google Shape;103;p20"/>
          <p:cNvSpPr txBox="1"/>
          <p:nvPr/>
        </p:nvSpPr>
        <p:spPr>
          <a:xfrm>
            <a:off x="0" y="0"/>
            <a:ext cx="77883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chemeClr val="lt1"/>
                </a:solidFill>
              </a:rPr>
              <a:t>People’s actions on land can affect bugs in the water</a:t>
            </a:r>
            <a:endParaRPr sz="25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21"/>
          <p:cNvPicPr preferRelativeResize="0"/>
          <p:nvPr/>
        </p:nvPicPr>
        <p:blipFill>
          <a:blip r:embed="rId3">
            <a:alphaModFix/>
          </a:blip>
          <a:stretch>
            <a:fillRect/>
          </a:stretch>
        </p:blipFill>
        <p:spPr>
          <a:xfrm>
            <a:off x="0" y="1016000"/>
            <a:ext cx="9144000" cy="372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147800"/>
            <a:ext cx="7936500" cy="16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Turbidity </a:t>
            </a:r>
            <a:r>
              <a:rPr lang="en" sz="900">
                <a:solidFill>
                  <a:schemeClr val="lt1"/>
                </a:solidFill>
              </a:rPr>
              <a:t>(AKA dirt in the water)</a:t>
            </a:r>
            <a:r>
              <a:rPr lang="en" sz="700">
                <a:solidFill>
                  <a:schemeClr val="lt1"/>
                </a:solidFill>
              </a:rPr>
              <a:t> </a:t>
            </a:r>
            <a:r>
              <a:rPr lang="en">
                <a:solidFill>
                  <a:schemeClr val="lt1"/>
                </a:solidFill>
              </a:rPr>
              <a:t> </a:t>
            </a:r>
            <a:r>
              <a:rPr lang="en" sz="1400">
                <a:solidFill>
                  <a:schemeClr val="lt1"/>
                </a:solidFill>
              </a:rPr>
              <a:t>can be measured by </a:t>
            </a:r>
            <a:r>
              <a:rPr lang="en" sz="1400">
                <a:solidFill>
                  <a:schemeClr val="lt1"/>
                </a:solidFill>
              </a:rPr>
              <a:t>Total Suspended Solids (TSS) </a:t>
            </a:r>
            <a:br>
              <a:rPr lang="en" sz="1400">
                <a:solidFill>
                  <a:schemeClr val="lt1"/>
                </a:solidFill>
              </a:rPr>
            </a:br>
            <a:r>
              <a:rPr lang="en" sz="1400">
                <a:solidFill>
                  <a:schemeClr val="lt1"/>
                </a:solidFill>
              </a:rPr>
              <a:t>A high TSS indicates high turbidity and erosion problems.</a:t>
            </a:r>
            <a:endParaRPr sz="1400">
              <a:solidFill>
                <a:schemeClr val="lt1"/>
              </a:solidFill>
            </a:endParaRPr>
          </a:p>
          <a:p>
            <a:pPr indent="0" lvl="0" marL="0" rtl="0" algn="l">
              <a:spcBef>
                <a:spcPts val="0"/>
              </a:spcBef>
              <a:spcAft>
                <a:spcPts val="0"/>
              </a:spcAft>
              <a:buNone/>
            </a:pPr>
            <a:r>
              <a:t/>
            </a:r>
            <a:endParaRPr sz="1500">
              <a:solidFill>
                <a:schemeClr val="lt1"/>
              </a:solidFill>
            </a:endParaRPr>
          </a:p>
          <a:p>
            <a:pPr indent="0" lvl="0" marL="0" rtl="0" algn="l">
              <a:spcBef>
                <a:spcPts val="0"/>
              </a:spcBef>
              <a:spcAft>
                <a:spcPts val="0"/>
              </a:spcAft>
              <a:buNone/>
            </a:pPr>
            <a:r>
              <a:rPr lang="en" sz="1500">
                <a:solidFill>
                  <a:schemeClr val="lt1"/>
                </a:solidFill>
              </a:rPr>
              <a:t>The green line is the trend line.  What does it show?</a:t>
            </a:r>
            <a:endParaRPr sz="1500">
              <a:solidFill>
                <a:schemeClr val="lt1"/>
              </a:solidFill>
            </a:endParaRPr>
          </a:p>
          <a:p>
            <a:pPr indent="0" lvl="0" marL="0" rtl="0" algn="l">
              <a:spcBef>
                <a:spcPts val="0"/>
              </a:spcBef>
              <a:spcAft>
                <a:spcPts val="0"/>
              </a:spcAft>
              <a:buClr>
                <a:schemeClr val="dk1"/>
              </a:buClr>
              <a:buSzPts val="1100"/>
              <a:buFont typeface="Arial"/>
              <a:buNone/>
            </a:pPr>
            <a:r>
              <a:rPr lang="en" sz="1250">
                <a:solidFill>
                  <a:schemeClr val="lt1"/>
                </a:solidFill>
              </a:rPr>
              <a:t>Millers Creek’s mean TSS is 18.33 mg/l, although during high flow TSS levels can reach up to 256 mg/l. </a:t>
            </a:r>
            <a:endParaRPr sz="1250">
              <a:solidFill>
                <a:schemeClr val="lt1"/>
              </a:solidFill>
            </a:endParaRPr>
          </a:p>
          <a:p>
            <a:pPr indent="0" lvl="0" marL="0" rtl="0" algn="l">
              <a:spcBef>
                <a:spcPts val="0"/>
              </a:spcBef>
              <a:spcAft>
                <a:spcPts val="0"/>
              </a:spcAft>
              <a:buClr>
                <a:schemeClr val="dk1"/>
              </a:buClr>
              <a:buSzPts val="1100"/>
              <a:buFont typeface="Arial"/>
              <a:buNone/>
            </a:pPr>
            <a:r>
              <a:rPr lang="en" sz="1250">
                <a:solidFill>
                  <a:schemeClr val="lt1"/>
                </a:solidFill>
              </a:rPr>
              <a:t>Fleming Creek’s mean TSS is 25.6 mg/l.</a:t>
            </a:r>
            <a:endParaRPr sz="1250">
              <a:solidFill>
                <a:schemeClr val="lt1"/>
              </a:solidFill>
            </a:endParaRPr>
          </a:p>
          <a:p>
            <a:pPr indent="0" lvl="0" marL="0" rtl="0" algn="l">
              <a:spcBef>
                <a:spcPts val="0"/>
              </a:spcBef>
              <a:spcAft>
                <a:spcPts val="0"/>
              </a:spcAft>
              <a:buNone/>
            </a:pPr>
            <a:r>
              <a:t/>
            </a:r>
            <a:endParaRPr sz="1300">
              <a:solidFill>
                <a:schemeClr val="lt1"/>
              </a:solidFill>
            </a:endParaRPr>
          </a:p>
        </p:txBody>
      </p:sp>
      <p:pic>
        <p:nvPicPr>
          <p:cNvPr id="115" name="Google Shape;115;p22"/>
          <p:cNvPicPr preferRelativeResize="0"/>
          <p:nvPr/>
        </p:nvPicPr>
        <p:blipFill>
          <a:blip r:embed="rId3">
            <a:alphaModFix/>
          </a:blip>
          <a:stretch>
            <a:fillRect/>
          </a:stretch>
        </p:blipFill>
        <p:spPr>
          <a:xfrm>
            <a:off x="74725" y="1921875"/>
            <a:ext cx="4538500" cy="3161898"/>
          </a:xfrm>
          <a:prstGeom prst="rect">
            <a:avLst/>
          </a:prstGeom>
          <a:noFill/>
          <a:ln>
            <a:noFill/>
          </a:ln>
        </p:spPr>
      </p:pic>
      <p:pic>
        <p:nvPicPr>
          <p:cNvPr id="116" name="Google Shape;116;p22"/>
          <p:cNvPicPr preferRelativeResize="0"/>
          <p:nvPr/>
        </p:nvPicPr>
        <p:blipFill>
          <a:blip r:embed="rId4">
            <a:alphaModFix/>
          </a:blip>
          <a:stretch>
            <a:fillRect/>
          </a:stretch>
        </p:blipFill>
        <p:spPr>
          <a:xfrm>
            <a:off x="4807625" y="1921875"/>
            <a:ext cx="4181194" cy="31618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