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d8ed43c3a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d8ed43c3a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The research question is provided.</a:t>
            </a:r>
            <a:endParaRPr b="1" sz="1400"/>
          </a:p>
          <a:p>
            <a:pPr indent="-317500" lvl="0" marL="457200" rtl="0" algn="l">
              <a:spcBef>
                <a:spcPts val="0"/>
              </a:spcBef>
              <a:spcAft>
                <a:spcPts val="0"/>
              </a:spcAft>
              <a:buSzPts val="1400"/>
              <a:buAutoNum type="arabicPeriod"/>
            </a:pPr>
            <a:r>
              <a:rPr b="1" lang="en" sz="1400"/>
              <a:t>Develop and write a claim </a:t>
            </a:r>
            <a:r>
              <a:rPr b="1" i="1" lang="en" sz="1400">
                <a:solidFill>
                  <a:srgbClr val="9900FF"/>
                </a:solidFill>
              </a:rPr>
              <a:t>(one sentence answer to the research question)</a:t>
            </a:r>
            <a:r>
              <a:rPr b="1" lang="en" sz="1400"/>
              <a:t> in the appropriate place in the graphic organizer.</a:t>
            </a:r>
            <a:endParaRPr b="1" sz="1400"/>
          </a:p>
          <a:p>
            <a:pPr indent="-317500" lvl="0" marL="457200" rtl="0" algn="l">
              <a:spcBef>
                <a:spcPts val="0"/>
              </a:spcBef>
              <a:spcAft>
                <a:spcPts val="0"/>
              </a:spcAft>
              <a:buSzPts val="1400"/>
              <a:buAutoNum type="arabicPeriod"/>
            </a:pPr>
            <a:r>
              <a:rPr b="1" lang="en" sz="1400"/>
              <a:t>Identify two pieces of evidence from the data provided that support the claim and type them into the appropriate place.</a:t>
            </a:r>
            <a:endParaRPr b="1" sz="1400"/>
          </a:p>
          <a:p>
            <a:pPr indent="0" lvl="0" marL="457200" rtl="0" algn="l">
              <a:spcBef>
                <a:spcPts val="0"/>
              </a:spcBef>
              <a:spcAft>
                <a:spcPts val="0"/>
              </a:spcAft>
              <a:buNone/>
            </a:pPr>
            <a:r>
              <a:rPr b="1" i="1" lang="en" sz="1400">
                <a:solidFill>
                  <a:srgbClr val="9900FF"/>
                </a:solidFill>
              </a:rPr>
              <a:t>HINT: try to use quantitative data as part of the evidence</a:t>
            </a:r>
            <a:endParaRPr b="1" i="1" sz="1400">
              <a:solidFill>
                <a:srgbClr val="9900FF"/>
              </a:solidFill>
            </a:endParaRPr>
          </a:p>
          <a:p>
            <a:pPr indent="-317500" lvl="0" marL="457200" rtl="0" algn="l">
              <a:spcBef>
                <a:spcPts val="0"/>
              </a:spcBef>
              <a:spcAft>
                <a:spcPts val="0"/>
              </a:spcAft>
              <a:buSzPts val="1400"/>
              <a:buAutoNum type="arabicPeriod"/>
            </a:pPr>
            <a:r>
              <a:rPr b="1" lang="en" sz="1400"/>
              <a:t>Write three bullet points describing the science that explains or predicts why the evidence supports the claim.</a:t>
            </a:r>
            <a:endParaRPr b="1" sz="1400"/>
          </a:p>
          <a:p>
            <a:pPr indent="0" lvl="0" marL="457200" rtl="0" algn="l">
              <a:spcBef>
                <a:spcPts val="0"/>
              </a:spcBef>
              <a:spcAft>
                <a:spcPts val="0"/>
              </a:spcAft>
              <a:buNone/>
            </a:pPr>
            <a:r>
              <a:rPr b="1" i="1" lang="en" sz="1400">
                <a:solidFill>
                  <a:srgbClr val="9900FF"/>
                </a:solidFill>
              </a:rPr>
              <a:t>HINT: stay focused on the research question</a:t>
            </a:r>
            <a:endParaRPr b="1" i="1" sz="1400">
              <a:solidFill>
                <a:srgbClr val="99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ee17f9c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ee17f9c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Protocol/Expectations/Insights:</a:t>
            </a:r>
            <a:endParaRPr b="1" sz="1400"/>
          </a:p>
          <a:p>
            <a:pPr indent="-317500" lvl="0" marL="457200" rtl="0" algn="l">
              <a:spcBef>
                <a:spcPts val="0"/>
              </a:spcBef>
              <a:spcAft>
                <a:spcPts val="0"/>
              </a:spcAft>
              <a:buSzPts val="1400"/>
              <a:buAutoNum type="arabicPeriod"/>
            </a:pPr>
            <a:r>
              <a:rPr b="1" lang="en" sz="1400"/>
              <a:t>Build this model to represent your group’s vision of the relationships between these system components</a:t>
            </a:r>
            <a:endParaRPr b="1" sz="1400"/>
          </a:p>
          <a:p>
            <a:pPr indent="-317500" lvl="0" marL="457200" rtl="0" algn="l">
              <a:spcBef>
                <a:spcPts val="0"/>
              </a:spcBef>
              <a:spcAft>
                <a:spcPts val="0"/>
              </a:spcAft>
              <a:buSzPts val="1400"/>
              <a:buAutoNum type="arabicPeriod"/>
            </a:pPr>
            <a:r>
              <a:rPr b="1" lang="en" sz="1400">
                <a:solidFill>
                  <a:schemeClr val="dk1"/>
                </a:solidFill>
              </a:rPr>
              <a:t>Model needs to include the basic food web and abiotic factors that influence - feel free to add more based on what you need</a:t>
            </a:r>
            <a:endParaRPr b="1" sz="1400"/>
          </a:p>
          <a:p>
            <a:pPr indent="-317500" lvl="0" marL="457200" rtl="0" algn="l">
              <a:spcBef>
                <a:spcPts val="0"/>
              </a:spcBef>
              <a:spcAft>
                <a:spcPts val="0"/>
              </a:spcAft>
              <a:buSzPts val="1400"/>
              <a:buAutoNum type="arabicPeriod"/>
            </a:pPr>
            <a:r>
              <a:rPr b="1" lang="en" sz="1400"/>
              <a:t>Adjust sizes, colors, fonts, etc... of any objects</a:t>
            </a:r>
            <a:endParaRPr b="1" sz="1400"/>
          </a:p>
          <a:p>
            <a:pPr indent="-317500" lvl="0" marL="457200" rtl="0" algn="l">
              <a:spcBef>
                <a:spcPts val="0"/>
              </a:spcBef>
              <a:spcAft>
                <a:spcPts val="0"/>
              </a:spcAft>
              <a:buSzPts val="1400"/>
              <a:buAutoNum type="arabicPeriod"/>
            </a:pPr>
            <a:r>
              <a:rPr b="1" lang="en" sz="1400"/>
              <a:t>Copy objects if needed</a:t>
            </a:r>
            <a:endParaRPr b="1" sz="1400"/>
          </a:p>
          <a:p>
            <a:pPr indent="-317500" lvl="0" marL="457200" rtl="0" algn="l">
              <a:spcBef>
                <a:spcPts val="0"/>
              </a:spcBef>
              <a:spcAft>
                <a:spcPts val="0"/>
              </a:spcAft>
              <a:buSzPts val="1400"/>
              <a:buAutoNum type="arabicPeriod"/>
            </a:pPr>
            <a:r>
              <a:rPr b="1" i="1" lang="en" sz="1400">
                <a:solidFill>
                  <a:schemeClr val="dk1"/>
                </a:solidFill>
              </a:rPr>
              <a:t>Hint:</a:t>
            </a:r>
            <a:r>
              <a:rPr b="1" lang="en" sz="1400">
                <a:solidFill>
                  <a:schemeClr val="dk1"/>
                </a:solidFill>
              </a:rPr>
              <a:t> Use the “INSERT” tab and select “SHAPE” to find additional shapes and arrows to use</a:t>
            </a:r>
            <a:endParaRPr b="1"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bee17f9ce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bee17f9ce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Protocol/Expectations/Insights:</a:t>
            </a:r>
            <a:endParaRPr b="1" sz="1400"/>
          </a:p>
          <a:p>
            <a:pPr indent="-317500" lvl="0" marL="457200" rtl="0" algn="l">
              <a:spcBef>
                <a:spcPts val="0"/>
              </a:spcBef>
              <a:spcAft>
                <a:spcPts val="0"/>
              </a:spcAft>
              <a:buSzPts val="1400"/>
              <a:buAutoNum type="arabicPeriod"/>
            </a:pPr>
            <a:r>
              <a:rPr b="1" lang="en" sz="1400"/>
              <a:t>Build this model to represent your group’s vision of the relationships between these system components</a:t>
            </a:r>
            <a:endParaRPr b="1" sz="1400"/>
          </a:p>
          <a:p>
            <a:pPr indent="-317500" lvl="0" marL="457200" rtl="0" algn="l">
              <a:spcBef>
                <a:spcPts val="0"/>
              </a:spcBef>
              <a:spcAft>
                <a:spcPts val="0"/>
              </a:spcAft>
              <a:buSzPts val="1400"/>
              <a:buAutoNum type="arabicPeriod"/>
            </a:pPr>
            <a:r>
              <a:rPr b="1" lang="en" sz="1400">
                <a:solidFill>
                  <a:schemeClr val="dk1"/>
                </a:solidFill>
              </a:rPr>
              <a:t>Model needs to include the basic food web and abiotic factors that influence - feel free to add more based on what you need</a:t>
            </a:r>
            <a:endParaRPr b="1" sz="1400"/>
          </a:p>
          <a:p>
            <a:pPr indent="-317500" lvl="0" marL="457200" rtl="0" algn="l">
              <a:spcBef>
                <a:spcPts val="0"/>
              </a:spcBef>
              <a:spcAft>
                <a:spcPts val="0"/>
              </a:spcAft>
              <a:buSzPts val="1400"/>
              <a:buAutoNum type="arabicPeriod"/>
            </a:pPr>
            <a:r>
              <a:rPr b="1" lang="en" sz="1400"/>
              <a:t>Adjust sizes, colors, fonts, etc... of any objects</a:t>
            </a:r>
            <a:endParaRPr b="1" sz="1400"/>
          </a:p>
          <a:p>
            <a:pPr indent="-317500" lvl="0" marL="457200" rtl="0" algn="l">
              <a:spcBef>
                <a:spcPts val="0"/>
              </a:spcBef>
              <a:spcAft>
                <a:spcPts val="0"/>
              </a:spcAft>
              <a:buSzPts val="1400"/>
              <a:buAutoNum type="arabicPeriod"/>
            </a:pPr>
            <a:r>
              <a:rPr b="1" lang="en" sz="1400"/>
              <a:t>Copy objects if needed</a:t>
            </a:r>
            <a:endParaRPr b="1" sz="1400"/>
          </a:p>
          <a:p>
            <a:pPr indent="-317500" lvl="0" marL="457200" rtl="0" algn="l">
              <a:spcBef>
                <a:spcPts val="0"/>
              </a:spcBef>
              <a:spcAft>
                <a:spcPts val="0"/>
              </a:spcAft>
              <a:buSzPts val="1400"/>
              <a:buAutoNum type="arabicPeriod"/>
            </a:pPr>
            <a:r>
              <a:rPr b="1" i="1" lang="en" sz="1400">
                <a:solidFill>
                  <a:schemeClr val="dk1"/>
                </a:solidFill>
              </a:rPr>
              <a:t>Hint:</a:t>
            </a:r>
            <a:r>
              <a:rPr b="1" lang="en" sz="1400">
                <a:solidFill>
                  <a:schemeClr val="dk1"/>
                </a:solidFill>
              </a:rPr>
              <a:t> Use the “INSERT” tab and select “SHAPE” to find additional shapes and arrows to use</a:t>
            </a:r>
            <a:endParaRPr b="1"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34d0f93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34d0f93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Janet’s Video description of BMI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2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79b5be8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79b5be8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5370c591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370c591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370c591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370c591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a9ef184e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a9ef184e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d8ed43c3a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d8ed43c3a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Return to the initial model you built</a:t>
            </a:r>
            <a:endParaRPr b="1" sz="1400"/>
          </a:p>
          <a:p>
            <a:pPr indent="-317500" lvl="0" marL="457200" rtl="0" algn="l">
              <a:spcBef>
                <a:spcPts val="0"/>
              </a:spcBef>
              <a:spcAft>
                <a:spcPts val="0"/>
              </a:spcAft>
              <a:buSzPts val="1400"/>
              <a:buAutoNum type="arabicPeriod"/>
            </a:pPr>
            <a:r>
              <a:rPr b="1" lang="en" sz="1400"/>
              <a:t>Now that you know a little more about your assigned variable, revise the model to reflect what you have learned.</a:t>
            </a:r>
            <a:endParaRPr b="1" sz="1400"/>
          </a:p>
          <a:p>
            <a:pPr indent="-317500" lvl="0" marL="457200" rtl="0" algn="l">
              <a:spcBef>
                <a:spcPts val="0"/>
              </a:spcBef>
              <a:spcAft>
                <a:spcPts val="0"/>
              </a:spcAft>
              <a:buSzPts val="1400"/>
              <a:buAutoNum type="arabicPeriod"/>
            </a:pPr>
            <a:r>
              <a:rPr b="1" lang="en" sz="1400"/>
              <a:t>You are required to add the term(s) on this slide.</a:t>
            </a:r>
            <a:endParaRPr b="1" sz="1400"/>
          </a:p>
          <a:p>
            <a:pPr indent="-317500" lvl="0" marL="457200" rtl="0" algn="l">
              <a:spcBef>
                <a:spcPts val="0"/>
              </a:spcBef>
              <a:spcAft>
                <a:spcPts val="0"/>
              </a:spcAft>
              <a:buSzPts val="1400"/>
              <a:buAutoNum type="arabicPeriod"/>
            </a:pPr>
            <a:r>
              <a:rPr b="1" lang="en" sz="1400"/>
              <a:t>The other shapes are for your model revision consideration. These are optional.</a:t>
            </a:r>
            <a:endParaRPr b="1"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lWkBkuT-qfWMpEEzfi3rYR7Zs54tOrR9/view" TargetMode="Externa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1047" l="45048" r="23611" t="15884"/>
          <a:stretch/>
        </p:blipFill>
        <p:spPr>
          <a:xfrm>
            <a:off x="866912" y="157950"/>
            <a:ext cx="3524700" cy="4827600"/>
          </a:xfrm>
          <a:prstGeom prst="rect">
            <a:avLst/>
          </a:prstGeom>
          <a:noFill/>
          <a:ln>
            <a:noFill/>
          </a:ln>
        </p:spPr>
      </p:pic>
      <p:pic>
        <p:nvPicPr>
          <p:cNvPr id="55" name="Google Shape;55;p13"/>
          <p:cNvPicPr preferRelativeResize="0"/>
          <p:nvPr/>
        </p:nvPicPr>
        <p:blipFill rotWithShape="1">
          <a:blip r:embed="rId4">
            <a:alphaModFix/>
          </a:blip>
          <a:srcRect b="11072" l="10748" r="57996" t="15693"/>
          <a:stretch/>
        </p:blipFill>
        <p:spPr>
          <a:xfrm>
            <a:off x="4769734" y="157950"/>
            <a:ext cx="3507355" cy="48275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5" name="Shape 195"/>
        <p:cNvGrpSpPr/>
        <p:nvPr/>
      </p:nvGrpSpPr>
      <p:grpSpPr>
        <a:xfrm>
          <a:off x="0" y="0"/>
          <a:ext cx="0" cy="0"/>
          <a:chOff x="0" y="0"/>
          <a:chExt cx="0" cy="0"/>
        </a:xfrm>
      </p:grpSpPr>
      <p:pic>
        <p:nvPicPr>
          <p:cNvPr id="196" name="Google Shape;196;p22"/>
          <p:cNvPicPr preferRelativeResize="0"/>
          <p:nvPr/>
        </p:nvPicPr>
        <p:blipFill>
          <a:blip r:embed="rId3">
            <a:alphaModFix/>
          </a:blip>
          <a:stretch>
            <a:fillRect/>
          </a:stretch>
        </p:blipFill>
        <p:spPr>
          <a:xfrm>
            <a:off x="1243851" y="0"/>
            <a:ext cx="6656298" cy="5143501"/>
          </a:xfrm>
          <a:prstGeom prst="rect">
            <a:avLst/>
          </a:prstGeom>
          <a:noFill/>
          <a:ln>
            <a:noFill/>
          </a:ln>
        </p:spPr>
      </p:pic>
      <p:sp>
        <p:nvSpPr>
          <p:cNvPr id="197" name="Google Shape;197;p22"/>
          <p:cNvSpPr txBox="1"/>
          <p:nvPr/>
        </p:nvSpPr>
        <p:spPr>
          <a:xfrm>
            <a:off x="3322725" y="446300"/>
            <a:ext cx="3615900" cy="4173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rPr>
              <a:t>Which creek is healthier in terms of aquatic insects?</a:t>
            </a:r>
            <a:endParaRPr b="1" i="1" sz="900"/>
          </a:p>
        </p:txBody>
      </p:sp>
      <p:sp>
        <p:nvSpPr>
          <p:cNvPr id="198" name="Google Shape;198;p22"/>
          <p:cNvSpPr txBox="1"/>
          <p:nvPr/>
        </p:nvSpPr>
        <p:spPr>
          <a:xfrm>
            <a:off x="4689850" y="1343925"/>
            <a:ext cx="2947800" cy="4173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Type your claim here</a:t>
            </a:r>
            <a:endParaRPr b="1" i="1" sz="1200">
              <a:solidFill>
                <a:srgbClr val="FF0000"/>
              </a:solidFill>
            </a:endParaRPr>
          </a:p>
        </p:txBody>
      </p:sp>
      <p:sp>
        <p:nvSpPr>
          <p:cNvPr id="199" name="Google Shape;199;p22"/>
          <p:cNvSpPr txBox="1"/>
          <p:nvPr/>
        </p:nvSpPr>
        <p:spPr>
          <a:xfrm>
            <a:off x="1479550" y="1539475"/>
            <a:ext cx="2887500" cy="1491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Type two pieces of evidence here</a:t>
            </a:r>
            <a:endParaRPr b="1" i="1" sz="1200">
              <a:solidFill>
                <a:srgbClr val="FF0000"/>
              </a:solidFill>
            </a:endParaRPr>
          </a:p>
          <a:p>
            <a:pPr indent="-317500" lvl="0" marL="457200" rtl="0" algn="l">
              <a:spcBef>
                <a:spcPts val="0"/>
              </a:spcBef>
              <a:spcAft>
                <a:spcPts val="0"/>
              </a:spcAft>
              <a:buSzPts val="1400"/>
              <a:buAutoNum type="arabicPeriod"/>
            </a:pPr>
            <a:r>
              <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t/>
            </a:r>
            <a:endParaRPr b="1"/>
          </a:p>
          <a:p>
            <a:pPr indent="-317500" lvl="0" marL="457200" rtl="0" algn="l">
              <a:spcBef>
                <a:spcPts val="0"/>
              </a:spcBef>
              <a:spcAft>
                <a:spcPts val="0"/>
              </a:spcAft>
              <a:buSzPts val="1400"/>
              <a:buAutoNum type="arabicPeriod"/>
            </a:pPr>
            <a:r>
              <a:t/>
            </a:r>
            <a:endParaRPr b="1"/>
          </a:p>
        </p:txBody>
      </p:sp>
      <p:sp>
        <p:nvSpPr>
          <p:cNvPr id="200" name="Google Shape;200;p22"/>
          <p:cNvSpPr txBox="1"/>
          <p:nvPr/>
        </p:nvSpPr>
        <p:spPr>
          <a:xfrm>
            <a:off x="4720000" y="2319250"/>
            <a:ext cx="2887500" cy="1245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Predict or explain why the evidence supports the claim</a:t>
            </a:r>
            <a:endParaRPr b="1" i="1" sz="1200">
              <a:solidFill>
                <a:srgbClr val="FF0000"/>
              </a:solidFill>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201" name="Google Shape;201;p22"/>
          <p:cNvSpPr txBox="1"/>
          <p:nvPr>
            <p:ph type="title"/>
          </p:nvPr>
        </p:nvSpPr>
        <p:spPr>
          <a:xfrm>
            <a:off x="0" y="0"/>
            <a:ext cx="1053000" cy="4464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Aquatic Insects</a:t>
            </a:r>
            <a:endParaRPr b="1"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0" y="0"/>
            <a:ext cx="1259100" cy="3435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Initial Model</a:t>
            </a:r>
            <a:endParaRPr b="1" sz="1400"/>
          </a:p>
        </p:txBody>
      </p:sp>
      <p:sp>
        <p:nvSpPr>
          <p:cNvPr id="61" name="Google Shape;61;p14"/>
          <p:cNvSpPr/>
          <p:nvPr/>
        </p:nvSpPr>
        <p:spPr>
          <a:xfrm>
            <a:off x="8047550" y="5601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Respiration</a:t>
            </a:r>
            <a:endParaRPr sz="1000"/>
          </a:p>
        </p:txBody>
      </p:sp>
      <p:sp>
        <p:nvSpPr>
          <p:cNvPr id="62" name="Google Shape;62;p14"/>
          <p:cNvSpPr/>
          <p:nvPr/>
        </p:nvSpPr>
        <p:spPr>
          <a:xfrm>
            <a:off x="76175" y="4895637"/>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5400000">
            <a:off x="133635" y="4208829"/>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5400000">
            <a:off x="-83284" y="4208813"/>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76227" y="4671516"/>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76225" y="3638075"/>
            <a:ext cx="465300" cy="286200"/>
          </a:xfrm>
          <a:prstGeom prst="curvedUpArrow">
            <a:avLst>
              <a:gd fmla="val 25000" name="adj1"/>
              <a:gd fmla="val 50000" name="adj2"/>
              <a:gd fmla="val 25000" name="adj3"/>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047550" y="762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Photosynthesis</a:t>
            </a:r>
            <a:endParaRPr sz="1000"/>
          </a:p>
        </p:txBody>
      </p:sp>
      <p:sp>
        <p:nvSpPr>
          <p:cNvPr id="68" name="Google Shape;68;p14"/>
          <p:cNvSpPr/>
          <p:nvPr/>
        </p:nvSpPr>
        <p:spPr>
          <a:xfrm>
            <a:off x="8047550" y="1049063"/>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Stream Flow</a:t>
            </a:r>
            <a:endParaRPr sz="1000"/>
          </a:p>
        </p:txBody>
      </p:sp>
      <p:sp>
        <p:nvSpPr>
          <p:cNvPr id="69" name="Google Shape;69;p14"/>
          <p:cNvSpPr/>
          <p:nvPr/>
        </p:nvSpPr>
        <p:spPr>
          <a:xfrm>
            <a:off x="8047550" y="1538025"/>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Sunlight</a:t>
            </a:r>
            <a:endParaRPr sz="1000"/>
          </a:p>
        </p:txBody>
      </p:sp>
      <p:grpSp>
        <p:nvGrpSpPr>
          <p:cNvPr id="70" name="Google Shape;70;p14"/>
          <p:cNvGrpSpPr/>
          <p:nvPr/>
        </p:nvGrpSpPr>
        <p:grpSpPr>
          <a:xfrm>
            <a:off x="4141045" y="4118475"/>
            <a:ext cx="1406556" cy="905864"/>
            <a:chOff x="5028420" y="4237850"/>
            <a:chExt cx="1406556" cy="905864"/>
          </a:xfrm>
        </p:grpSpPr>
        <p:pic>
          <p:nvPicPr>
            <p:cNvPr id="71" name="Google Shape;71;p14"/>
            <p:cNvPicPr preferRelativeResize="0"/>
            <p:nvPr/>
          </p:nvPicPr>
          <p:blipFill>
            <a:blip r:embed="rId3">
              <a:alphaModFix/>
            </a:blip>
            <a:stretch>
              <a:fillRect/>
            </a:stretch>
          </p:blipFill>
          <p:spPr>
            <a:xfrm>
              <a:off x="5028420" y="4277396"/>
              <a:ext cx="1406492" cy="866318"/>
            </a:xfrm>
            <a:prstGeom prst="rect">
              <a:avLst/>
            </a:prstGeom>
            <a:noFill/>
            <a:ln>
              <a:noFill/>
            </a:ln>
          </p:spPr>
        </p:pic>
        <p:sp>
          <p:nvSpPr>
            <p:cNvPr id="72" name="Google Shape;72;p14"/>
            <p:cNvSpPr txBox="1"/>
            <p:nvPr/>
          </p:nvSpPr>
          <p:spPr>
            <a:xfrm>
              <a:off x="5077477" y="4237850"/>
              <a:ext cx="135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Mayfly larvae</a:t>
              </a:r>
              <a:endParaRPr/>
            </a:p>
          </p:txBody>
        </p:sp>
      </p:grpSp>
      <p:grpSp>
        <p:nvGrpSpPr>
          <p:cNvPr id="73" name="Google Shape;73;p14"/>
          <p:cNvGrpSpPr/>
          <p:nvPr/>
        </p:nvGrpSpPr>
        <p:grpSpPr>
          <a:xfrm>
            <a:off x="792599" y="4049379"/>
            <a:ext cx="1548173" cy="967131"/>
            <a:chOff x="747975" y="2017775"/>
            <a:chExt cx="1749150" cy="1107952"/>
          </a:xfrm>
        </p:grpSpPr>
        <p:pic>
          <p:nvPicPr>
            <p:cNvPr id="74" name="Google Shape;74;p14"/>
            <p:cNvPicPr preferRelativeResize="0"/>
            <p:nvPr/>
          </p:nvPicPr>
          <p:blipFill>
            <a:blip r:embed="rId4">
              <a:alphaModFix/>
            </a:blip>
            <a:stretch>
              <a:fillRect/>
            </a:stretch>
          </p:blipFill>
          <p:spPr>
            <a:xfrm>
              <a:off x="747975" y="2017775"/>
              <a:ext cx="1749150" cy="1107952"/>
            </a:xfrm>
            <a:prstGeom prst="rect">
              <a:avLst/>
            </a:prstGeom>
            <a:noFill/>
            <a:ln>
              <a:noFill/>
            </a:ln>
          </p:spPr>
        </p:pic>
        <p:sp>
          <p:nvSpPr>
            <p:cNvPr id="75" name="Google Shape;75;p14"/>
            <p:cNvSpPr txBox="1"/>
            <p:nvPr/>
          </p:nvSpPr>
          <p:spPr>
            <a:xfrm>
              <a:off x="779611" y="2520268"/>
              <a:ext cx="16134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Dragonfly Larvae</a:t>
              </a:r>
              <a:endParaRPr>
                <a:solidFill>
                  <a:srgbClr val="FFFFFF"/>
                </a:solidFill>
              </a:endParaRPr>
            </a:p>
          </p:txBody>
        </p:sp>
      </p:grpSp>
      <p:grpSp>
        <p:nvGrpSpPr>
          <p:cNvPr id="76" name="Google Shape;76;p14"/>
          <p:cNvGrpSpPr/>
          <p:nvPr/>
        </p:nvGrpSpPr>
        <p:grpSpPr>
          <a:xfrm>
            <a:off x="2559238" y="4220527"/>
            <a:ext cx="1430281" cy="803812"/>
            <a:chOff x="2384194" y="2943604"/>
            <a:chExt cx="1778735" cy="1062821"/>
          </a:xfrm>
        </p:grpSpPr>
        <p:pic>
          <p:nvPicPr>
            <p:cNvPr id="77" name="Google Shape;77;p14"/>
            <p:cNvPicPr preferRelativeResize="0"/>
            <p:nvPr/>
          </p:nvPicPr>
          <p:blipFill>
            <a:blip r:embed="rId5">
              <a:alphaModFix/>
            </a:blip>
            <a:stretch>
              <a:fillRect/>
            </a:stretch>
          </p:blipFill>
          <p:spPr>
            <a:xfrm>
              <a:off x="2384194" y="2943604"/>
              <a:ext cx="1749150" cy="1062821"/>
            </a:xfrm>
            <a:prstGeom prst="rect">
              <a:avLst/>
            </a:prstGeom>
            <a:noFill/>
            <a:ln>
              <a:noFill/>
            </a:ln>
          </p:spPr>
        </p:pic>
        <p:sp>
          <p:nvSpPr>
            <p:cNvPr id="78" name="Google Shape;78;p14"/>
            <p:cNvSpPr txBox="1"/>
            <p:nvPr/>
          </p:nvSpPr>
          <p:spPr>
            <a:xfrm>
              <a:off x="2733729" y="3071798"/>
              <a:ext cx="1429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Blue Gill</a:t>
              </a:r>
              <a:endParaRPr/>
            </a:p>
          </p:txBody>
        </p:sp>
      </p:grpSp>
      <p:grpSp>
        <p:nvGrpSpPr>
          <p:cNvPr id="79" name="Google Shape;79;p14"/>
          <p:cNvGrpSpPr/>
          <p:nvPr/>
        </p:nvGrpSpPr>
        <p:grpSpPr>
          <a:xfrm>
            <a:off x="7950825" y="3692750"/>
            <a:ext cx="1137875" cy="1393963"/>
            <a:chOff x="7764325" y="3692750"/>
            <a:chExt cx="1137875" cy="1393963"/>
          </a:xfrm>
        </p:grpSpPr>
        <p:pic>
          <p:nvPicPr>
            <p:cNvPr id="80" name="Google Shape;80;p14"/>
            <p:cNvPicPr preferRelativeResize="0"/>
            <p:nvPr/>
          </p:nvPicPr>
          <p:blipFill>
            <a:blip r:embed="rId6">
              <a:alphaModFix/>
            </a:blip>
            <a:stretch>
              <a:fillRect/>
            </a:stretch>
          </p:blipFill>
          <p:spPr>
            <a:xfrm>
              <a:off x="7764325" y="3837644"/>
              <a:ext cx="975300" cy="1249069"/>
            </a:xfrm>
            <a:prstGeom prst="rect">
              <a:avLst/>
            </a:prstGeom>
            <a:noFill/>
            <a:ln>
              <a:noFill/>
            </a:ln>
          </p:spPr>
        </p:pic>
        <p:sp>
          <p:nvSpPr>
            <p:cNvPr id="81" name="Google Shape;81;p14"/>
            <p:cNvSpPr txBox="1"/>
            <p:nvPr/>
          </p:nvSpPr>
          <p:spPr>
            <a:xfrm>
              <a:off x="7991700" y="3692750"/>
              <a:ext cx="9105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Red Tailed Hawk</a:t>
              </a:r>
              <a:endParaRPr/>
            </a:p>
          </p:txBody>
        </p:sp>
      </p:grpSp>
      <p:grpSp>
        <p:nvGrpSpPr>
          <p:cNvPr id="82" name="Google Shape;82;p14"/>
          <p:cNvGrpSpPr/>
          <p:nvPr/>
        </p:nvGrpSpPr>
        <p:grpSpPr>
          <a:xfrm>
            <a:off x="8047550" y="2026975"/>
            <a:ext cx="1258950" cy="481800"/>
            <a:chOff x="8142975" y="2089875"/>
            <a:chExt cx="1258950" cy="481800"/>
          </a:xfrm>
        </p:grpSpPr>
        <p:sp>
          <p:nvSpPr>
            <p:cNvPr id="83" name="Google Shape;83;p14"/>
            <p:cNvSpPr/>
            <p:nvPr/>
          </p:nvSpPr>
          <p:spPr>
            <a:xfrm>
              <a:off x="8142975" y="2089875"/>
              <a:ext cx="1096500" cy="4818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8305425" y="2176500"/>
              <a:ext cx="10965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Temperature</a:t>
              </a:r>
              <a:endParaRPr sz="1000"/>
            </a:p>
          </p:txBody>
        </p:sp>
      </p:grpSp>
      <p:grpSp>
        <p:nvGrpSpPr>
          <p:cNvPr id="85" name="Google Shape;85;p14"/>
          <p:cNvGrpSpPr/>
          <p:nvPr/>
        </p:nvGrpSpPr>
        <p:grpSpPr>
          <a:xfrm>
            <a:off x="6862925" y="3866725"/>
            <a:ext cx="1032525" cy="1220000"/>
            <a:chOff x="2817150" y="294475"/>
            <a:chExt cx="1032525" cy="1220000"/>
          </a:xfrm>
        </p:grpSpPr>
        <p:pic>
          <p:nvPicPr>
            <p:cNvPr id="86" name="Google Shape;86;p14"/>
            <p:cNvPicPr preferRelativeResize="0"/>
            <p:nvPr/>
          </p:nvPicPr>
          <p:blipFill>
            <a:blip r:embed="rId7">
              <a:alphaModFix/>
            </a:blip>
            <a:stretch>
              <a:fillRect/>
            </a:stretch>
          </p:blipFill>
          <p:spPr>
            <a:xfrm>
              <a:off x="2817907" y="343500"/>
              <a:ext cx="1031768" cy="1170975"/>
            </a:xfrm>
            <a:prstGeom prst="rect">
              <a:avLst/>
            </a:prstGeom>
            <a:noFill/>
            <a:ln>
              <a:noFill/>
            </a:ln>
          </p:spPr>
        </p:pic>
        <p:sp>
          <p:nvSpPr>
            <p:cNvPr id="87" name="Google Shape;87;p14"/>
            <p:cNvSpPr txBox="1"/>
            <p:nvPr/>
          </p:nvSpPr>
          <p:spPr>
            <a:xfrm>
              <a:off x="2817150" y="294475"/>
              <a:ext cx="991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Water Lily</a:t>
              </a:r>
              <a:endParaRPr>
                <a:solidFill>
                  <a:srgbClr val="FFFFFF"/>
                </a:solidFill>
              </a:endParaRPr>
            </a:p>
          </p:txBody>
        </p:sp>
      </p:grpSp>
      <p:grpSp>
        <p:nvGrpSpPr>
          <p:cNvPr id="88" name="Google Shape;88;p14"/>
          <p:cNvGrpSpPr/>
          <p:nvPr/>
        </p:nvGrpSpPr>
        <p:grpSpPr>
          <a:xfrm>
            <a:off x="5741302" y="3911075"/>
            <a:ext cx="927925" cy="1131300"/>
            <a:chOff x="5741302" y="3911075"/>
            <a:chExt cx="927925" cy="1131300"/>
          </a:xfrm>
        </p:grpSpPr>
        <p:pic>
          <p:nvPicPr>
            <p:cNvPr id="89" name="Google Shape;89;p14"/>
            <p:cNvPicPr preferRelativeResize="0"/>
            <p:nvPr/>
          </p:nvPicPr>
          <p:blipFill>
            <a:blip r:embed="rId8">
              <a:alphaModFix/>
            </a:blip>
            <a:stretch>
              <a:fillRect/>
            </a:stretch>
          </p:blipFill>
          <p:spPr>
            <a:xfrm>
              <a:off x="5741302" y="3911075"/>
              <a:ext cx="927925" cy="1131300"/>
            </a:xfrm>
            <a:prstGeom prst="rect">
              <a:avLst/>
            </a:prstGeom>
            <a:noFill/>
            <a:ln>
              <a:noFill/>
            </a:ln>
          </p:spPr>
        </p:pic>
        <p:sp>
          <p:nvSpPr>
            <p:cNvPr id="90" name="Google Shape;90;p14"/>
            <p:cNvSpPr txBox="1"/>
            <p:nvPr/>
          </p:nvSpPr>
          <p:spPr>
            <a:xfrm>
              <a:off x="5850250" y="4161925"/>
              <a:ext cx="703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Algae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0" y="0"/>
            <a:ext cx="1259100" cy="3435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Initial Model</a:t>
            </a:r>
            <a:endParaRPr b="1" sz="1400"/>
          </a:p>
        </p:txBody>
      </p:sp>
      <p:sp>
        <p:nvSpPr>
          <p:cNvPr id="96" name="Google Shape;96;p15"/>
          <p:cNvSpPr/>
          <p:nvPr/>
        </p:nvSpPr>
        <p:spPr>
          <a:xfrm>
            <a:off x="8047550" y="5601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Respiration</a:t>
            </a:r>
            <a:endParaRPr sz="1000"/>
          </a:p>
        </p:txBody>
      </p:sp>
      <p:sp>
        <p:nvSpPr>
          <p:cNvPr id="97" name="Google Shape;97;p15"/>
          <p:cNvSpPr/>
          <p:nvPr/>
        </p:nvSpPr>
        <p:spPr>
          <a:xfrm>
            <a:off x="76175" y="4895637"/>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5400000">
            <a:off x="133635" y="4208829"/>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rot="5400000">
            <a:off x="-83284" y="4208813"/>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rot="10800000">
            <a:off x="76227" y="4671516"/>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76225" y="3638075"/>
            <a:ext cx="465300" cy="286200"/>
          </a:xfrm>
          <a:prstGeom prst="curvedUpArrow">
            <a:avLst>
              <a:gd fmla="val 25000" name="adj1"/>
              <a:gd fmla="val 50000" name="adj2"/>
              <a:gd fmla="val 25000" name="adj3"/>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8047550" y="762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Photosynthesis</a:t>
            </a:r>
            <a:endParaRPr sz="1000"/>
          </a:p>
        </p:txBody>
      </p:sp>
      <p:sp>
        <p:nvSpPr>
          <p:cNvPr id="103" name="Google Shape;103;p15"/>
          <p:cNvSpPr/>
          <p:nvPr/>
        </p:nvSpPr>
        <p:spPr>
          <a:xfrm>
            <a:off x="8047550" y="1049063"/>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Stream Flow</a:t>
            </a:r>
            <a:endParaRPr sz="1000"/>
          </a:p>
        </p:txBody>
      </p:sp>
      <p:sp>
        <p:nvSpPr>
          <p:cNvPr id="104" name="Google Shape;104;p15"/>
          <p:cNvSpPr/>
          <p:nvPr/>
        </p:nvSpPr>
        <p:spPr>
          <a:xfrm>
            <a:off x="8047550" y="1538025"/>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Sunlight</a:t>
            </a:r>
            <a:endParaRPr sz="1000"/>
          </a:p>
        </p:txBody>
      </p:sp>
      <p:grpSp>
        <p:nvGrpSpPr>
          <p:cNvPr id="105" name="Google Shape;105;p15"/>
          <p:cNvGrpSpPr/>
          <p:nvPr/>
        </p:nvGrpSpPr>
        <p:grpSpPr>
          <a:xfrm>
            <a:off x="4141045" y="4118475"/>
            <a:ext cx="1406556" cy="905864"/>
            <a:chOff x="5028420" y="4237850"/>
            <a:chExt cx="1406556" cy="905864"/>
          </a:xfrm>
        </p:grpSpPr>
        <p:pic>
          <p:nvPicPr>
            <p:cNvPr id="106" name="Google Shape;106;p15"/>
            <p:cNvPicPr preferRelativeResize="0"/>
            <p:nvPr/>
          </p:nvPicPr>
          <p:blipFill>
            <a:blip r:embed="rId3">
              <a:alphaModFix/>
            </a:blip>
            <a:stretch>
              <a:fillRect/>
            </a:stretch>
          </p:blipFill>
          <p:spPr>
            <a:xfrm>
              <a:off x="5028420" y="4277396"/>
              <a:ext cx="1406492" cy="866318"/>
            </a:xfrm>
            <a:prstGeom prst="rect">
              <a:avLst/>
            </a:prstGeom>
            <a:noFill/>
            <a:ln>
              <a:noFill/>
            </a:ln>
          </p:spPr>
        </p:pic>
        <p:sp>
          <p:nvSpPr>
            <p:cNvPr id="107" name="Google Shape;107;p15"/>
            <p:cNvSpPr txBox="1"/>
            <p:nvPr/>
          </p:nvSpPr>
          <p:spPr>
            <a:xfrm>
              <a:off x="5077477" y="4237850"/>
              <a:ext cx="135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Mayfly larvae</a:t>
              </a:r>
              <a:endParaRPr/>
            </a:p>
          </p:txBody>
        </p:sp>
      </p:grpSp>
      <p:grpSp>
        <p:nvGrpSpPr>
          <p:cNvPr id="108" name="Google Shape;108;p15"/>
          <p:cNvGrpSpPr/>
          <p:nvPr/>
        </p:nvGrpSpPr>
        <p:grpSpPr>
          <a:xfrm>
            <a:off x="792599" y="4049379"/>
            <a:ext cx="1548173" cy="967131"/>
            <a:chOff x="747975" y="2017775"/>
            <a:chExt cx="1749150" cy="1107952"/>
          </a:xfrm>
        </p:grpSpPr>
        <p:pic>
          <p:nvPicPr>
            <p:cNvPr id="109" name="Google Shape;109;p15"/>
            <p:cNvPicPr preferRelativeResize="0"/>
            <p:nvPr/>
          </p:nvPicPr>
          <p:blipFill>
            <a:blip r:embed="rId4">
              <a:alphaModFix/>
            </a:blip>
            <a:stretch>
              <a:fillRect/>
            </a:stretch>
          </p:blipFill>
          <p:spPr>
            <a:xfrm>
              <a:off x="747975" y="2017775"/>
              <a:ext cx="1749150" cy="1107952"/>
            </a:xfrm>
            <a:prstGeom prst="rect">
              <a:avLst/>
            </a:prstGeom>
            <a:noFill/>
            <a:ln>
              <a:noFill/>
            </a:ln>
          </p:spPr>
        </p:pic>
        <p:sp>
          <p:nvSpPr>
            <p:cNvPr id="110" name="Google Shape;110;p15"/>
            <p:cNvSpPr txBox="1"/>
            <p:nvPr/>
          </p:nvSpPr>
          <p:spPr>
            <a:xfrm>
              <a:off x="779611" y="2520268"/>
              <a:ext cx="16134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Dragonfly Larvae</a:t>
              </a:r>
              <a:endParaRPr>
                <a:solidFill>
                  <a:srgbClr val="FFFFFF"/>
                </a:solidFill>
              </a:endParaRPr>
            </a:p>
          </p:txBody>
        </p:sp>
      </p:grpSp>
      <p:grpSp>
        <p:nvGrpSpPr>
          <p:cNvPr id="111" name="Google Shape;111;p15"/>
          <p:cNvGrpSpPr/>
          <p:nvPr/>
        </p:nvGrpSpPr>
        <p:grpSpPr>
          <a:xfrm>
            <a:off x="2559238" y="4220527"/>
            <a:ext cx="1430281" cy="803812"/>
            <a:chOff x="2384194" y="2943604"/>
            <a:chExt cx="1778735" cy="1062821"/>
          </a:xfrm>
        </p:grpSpPr>
        <p:pic>
          <p:nvPicPr>
            <p:cNvPr id="112" name="Google Shape;112;p15"/>
            <p:cNvPicPr preferRelativeResize="0"/>
            <p:nvPr/>
          </p:nvPicPr>
          <p:blipFill>
            <a:blip r:embed="rId5">
              <a:alphaModFix/>
            </a:blip>
            <a:stretch>
              <a:fillRect/>
            </a:stretch>
          </p:blipFill>
          <p:spPr>
            <a:xfrm>
              <a:off x="2384194" y="2943604"/>
              <a:ext cx="1749150" cy="1062821"/>
            </a:xfrm>
            <a:prstGeom prst="rect">
              <a:avLst/>
            </a:prstGeom>
            <a:noFill/>
            <a:ln>
              <a:noFill/>
            </a:ln>
          </p:spPr>
        </p:pic>
        <p:sp>
          <p:nvSpPr>
            <p:cNvPr id="113" name="Google Shape;113;p15"/>
            <p:cNvSpPr txBox="1"/>
            <p:nvPr/>
          </p:nvSpPr>
          <p:spPr>
            <a:xfrm>
              <a:off x="2733729" y="3071798"/>
              <a:ext cx="1429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Blue Gill</a:t>
              </a:r>
              <a:endParaRPr/>
            </a:p>
          </p:txBody>
        </p:sp>
      </p:grpSp>
      <p:grpSp>
        <p:nvGrpSpPr>
          <p:cNvPr id="114" name="Google Shape;114;p15"/>
          <p:cNvGrpSpPr/>
          <p:nvPr/>
        </p:nvGrpSpPr>
        <p:grpSpPr>
          <a:xfrm>
            <a:off x="7950825" y="3692750"/>
            <a:ext cx="1137875" cy="1393963"/>
            <a:chOff x="7764325" y="3692750"/>
            <a:chExt cx="1137875" cy="1393963"/>
          </a:xfrm>
        </p:grpSpPr>
        <p:pic>
          <p:nvPicPr>
            <p:cNvPr id="115" name="Google Shape;115;p15"/>
            <p:cNvPicPr preferRelativeResize="0"/>
            <p:nvPr/>
          </p:nvPicPr>
          <p:blipFill>
            <a:blip r:embed="rId6">
              <a:alphaModFix/>
            </a:blip>
            <a:stretch>
              <a:fillRect/>
            </a:stretch>
          </p:blipFill>
          <p:spPr>
            <a:xfrm>
              <a:off x="7764325" y="3837644"/>
              <a:ext cx="975300" cy="1249069"/>
            </a:xfrm>
            <a:prstGeom prst="rect">
              <a:avLst/>
            </a:prstGeom>
            <a:noFill/>
            <a:ln>
              <a:noFill/>
            </a:ln>
          </p:spPr>
        </p:pic>
        <p:sp>
          <p:nvSpPr>
            <p:cNvPr id="116" name="Google Shape;116;p15"/>
            <p:cNvSpPr txBox="1"/>
            <p:nvPr/>
          </p:nvSpPr>
          <p:spPr>
            <a:xfrm>
              <a:off x="7991700" y="3692750"/>
              <a:ext cx="9105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Red Tailed Hawk</a:t>
              </a:r>
              <a:endParaRPr/>
            </a:p>
          </p:txBody>
        </p:sp>
      </p:grpSp>
      <p:grpSp>
        <p:nvGrpSpPr>
          <p:cNvPr id="117" name="Google Shape;117;p15"/>
          <p:cNvGrpSpPr/>
          <p:nvPr/>
        </p:nvGrpSpPr>
        <p:grpSpPr>
          <a:xfrm>
            <a:off x="8047550" y="2026975"/>
            <a:ext cx="1258950" cy="481800"/>
            <a:chOff x="8142975" y="2089875"/>
            <a:chExt cx="1258950" cy="481800"/>
          </a:xfrm>
        </p:grpSpPr>
        <p:sp>
          <p:nvSpPr>
            <p:cNvPr id="118" name="Google Shape;118;p15"/>
            <p:cNvSpPr/>
            <p:nvPr/>
          </p:nvSpPr>
          <p:spPr>
            <a:xfrm>
              <a:off x="8142975" y="2089875"/>
              <a:ext cx="1096500" cy="4818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nvSpPr>
          <p:spPr>
            <a:xfrm>
              <a:off x="8305425" y="2176500"/>
              <a:ext cx="10965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Temperature</a:t>
              </a:r>
              <a:endParaRPr sz="1000"/>
            </a:p>
          </p:txBody>
        </p:sp>
      </p:grpSp>
      <p:grpSp>
        <p:nvGrpSpPr>
          <p:cNvPr id="120" name="Google Shape;120;p15"/>
          <p:cNvGrpSpPr/>
          <p:nvPr/>
        </p:nvGrpSpPr>
        <p:grpSpPr>
          <a:xfrm>
            <a:off x="6862925" y="3866725"/>
            <a:ext cx="1032525" cy="1220000"/>
            <a:chOff x="2817150" y="294475"/>
            <a:chExt cx="1032525" cy="1220000"/>
          </a:xfrm>
        </p:grpSpPr>
        <p:pic>
          <p:nvPicPr>
            <p:cNvPr id="121" name="Google Shape;121;p15"/>
            <p:cNvPicPr preferRelativeResize="0"/>
            <p:nvPr/>
          </p:nvPicPr>
          <p:blipFill>
            <a:blip r:embed="rId7">
              <a:alphaModFix/>
            </a:blip>
            <a:stretch>
              <a:fillRect/>
            </a:stretch>
          </p:blipFill>
          <p:spPr>
            <a:xfrm>
              <a:off x="2817907" y="343500"/>
              <a:ext cx="1031768" cy="1170975"/>
            </a:xfrm>
            <a:prstGeom prst="rect">
              <a:avLst/>
            </a:prstGeom>
            <a:noFill/>
            <a:ln>
              <a:noFill/>
            </a:ln>
          </p:spPr>
        </p:pic>
        <p:sp>
          <p:nvSpPr>
            <p:cNvPr id="122" name="Google Shape;122;p15"/>
            <p:cNvSpPr txBox="1"/>
            <p:nvPr/>
          </p:nvSpPr>
          <p:spPr>
            <a:xfrm>
              <a:off x="2817150" y="294475"/>
              <a:ext cx="991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Water Lily</a:t>
              </a:r>
              <a:endParaRPr>
                <a:solidFill>
                  <a:srgbClr val="FFFFFF"/>
                </a:solidFill>
              </a:endParaRPr>
            </a:p>
          </p:txBody>
        </p:sp>
      </p:grpSp>
      <p:grpSp>
        <p:nvGrpSpPr>
          <p:cNvPr id="123" name="Google Shape;123;p15"/>
          <p:cNvGrpSpPr/>
          <p:nvPr/>
        </p:nvGrpSpPr>
        <p:grpSpPr>
          <a:xfrm>
            <a:off x="5741302" y="3911075"/>
            <a:ext cx="927925" cy="1131300"/>
            <a:chOff x="5741302" y="3911075"/>
            <a:chExt cx="927925" cy="1131300"/>
          </a:xfrm>
        </p:grpSpPr>
        <p:pic>
          <p:nvPicPr>
            <p:cNvPr id="124" name="Google Shape;124;p15"/>
            <p:cNvPicPr preferRelativeResize="0"/>
            <p:nvPr/>
          </p:nvPicPr>
          <p:blipFill>
            <a:blip r:embed="rId8">
              <a:alphaModFix/>
            </a:blip>
            <a:stretch>
              <a:fillRect/>
            </a:stretch>
          </p:blipFill>
          <p:spPr>
            <a:xfrm>
              <a:off x="5741302" y="3911075"/>
              <a:ext cx="927925" cy="1131300"/>
            </a:xfrm>
            <a:prstGeom prst="rect">
              <a:avLst/>
            </a:prstGeom>
            <a:noFill/>
            <a:ln>
              <a:noFill/>
            </a:ln>
          </p:spPr>
        </p:pic>
        <p:sp>
          <p:nvSpPr>
            <p:cNvPr id="125" name="Google Shape;125;p15"/>
            <p:cNvSpPr txBox="1"/>
            <p:nvPr/>
          </p:nvSpPr>
          <p:spPr>
            <a:xfrm>
              <a:off x="5850250" y="4161925"/>
              <a:ext cx="703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Algae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ph type="title"/>
          </p:nvPr>
        </p:nvSpPr>
        <p:spPr>
          <a:xfrm>
            <a:off x="311700" y="209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Benthic Macroinvertebrates are visible invertebrates in the water.</a:t>
            </a:r>
            <a:endParaRPr sz="2100"/>
          </a:p>
        </p:txBody>
      </p:sp>
      <p:sp>
        <p:nvSpPr>
          <p:cNvPr id="131" name="Google Shape;13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2" name="Google Shape;132;p16"/>
          <p:cNvPicPr preferRelativeResize="0"/>
          <p:nvPr/>
        </p:nvPicPr>
        <p:blipFill>
          <a:blip r:embed="rId3">
            <a:alphaModFix/>
          </a:blip>
          <a:stretch>
            <a:fillRect/>
          </a:stretch>
        </p:blipFill>
        <p:spPr>
          <a:xfrm>
            <a:off x="0" y="782150"/>
            <a:ext cx="7181850" cy="2552700"/>
          </a:xfrm>
          <a:prstGeom prst="rect">
            <a:avLst/>
          </a:prstGeom>
          <a:noFill/>
          <a:ln>
            <a:noFill/>
          </a:ln>
        </p:spPr>
      </p:pic>
      <p:pic>
        <p:nvPicPr>
          <p:cNvPr id="133" name="Google Shape;133;p16"/>
          <p:cNvPicPr preferRelativeResize="0"/>
          <p:nvPr/>
        </p:nvPicPr>
        <p:blipFill>
          <a:blip r:embed="rId4">
            <a:alphaModFix/>
          </a:blip>
          <a:stretch>
            <a:fillRect/>
          </a:stretch>
        </p:blipFill>
        <p:spPr>
          <a:xfrm>
            <a:off x="4240450" y="2897975"/>
            <a:ext cx="4903550" cy="220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9" name="Google Shape;139;p17"/>
          <p:cNvPicPr preferRelativeResize="0"/>
          <p:nvPr/>
        </p:nvPicPr>
        <p:blipFill>
          <a:blip r:embed="rId3">
            <a:alphaModFix/>
          </a:blip>
          <a:stretch>
            <a:fillRect/>
          </a:stretch>
        </p:blipFill>
        <p:spPr>
          <a:xfrm>
            <a:off x="311688" y="292488"/>
            <a:ext cx="2333625" cy="1476375"/>
          </a:xfrm>
          <a:prstGeom prst="rect">
            <a:avLst/>
          </a:prstGeom>
          <a:noFill/>
          <a:ln>
            <a:noFill/>
          </a:ln>
        </p:spPr>
      </p:pic>
      <p:pic>
        <p:nvPicPr>
          <p:cNvPr id="140" name="Google Shape;140;p17"/>
          <p:cNvPicPr preferRelativeResize="0"/>
          <p:nvPr/>
        </p:nvPicPr>
        <p:blipFill>
          <a:blip r:embed="rId4">
            <a:alphaModFix/>
          </a:blip>
          <a:stretch>
            <a:fillRect/>
          </a:stretch>
        </p:blipFill>
        <p:spPr>
          <a:xfrm>
            <a:off x="3203525" y="130563"/>
            <a:ext cx="2305050" cy="1800225"/>
          </a:xfrm>
          <a:prstGeom prst="rect">
            <a:avLst/>
          </a:prstGeom>
          <a:noFill/>
          <a:ln>
            <a:noFill/>
          </a:ln>
        </p:spPr>
      </p:pic>
      <p:pic>
        <p:nvPicPr>
          <p:cNvPr id="141" name="Google Shape;141;p17"/>
          <p:cNvPicPr preferRelativeResize="0"/>
          <p:nvPr/>
        </p:nvPicPr>
        <p:blipFill>
          <a:blip r:embed="rId5">
            <a:alphaModFix/>
          </a:blip>
          <a:stretch>
            <a:fillRect/>
          </a:stretch>
        </p:blipFill>
        <p:spPr>
          <a:xfrm>
            <a:off x="-12" y="1976550"/>
            <a:ext cx="6715125" cy="876300"/>
          </a:xfrm>
          <a:prstGeom prst="rect">
            <a:avLst/>
          </a:prstGeom>
          <a:noFill/>
          <a:ln>
            <a:noFill/>
          </a:ln>
        </p:spPr>
      </p:pic>
      <p:pic>
        <p:nvPicPr>
          <p:cNvPr id="142" name="Google Shape;142;p17"/>
          <p:cNvPicPr preferRelativeResize="0"/>
          <p:nvPr/>
        </p:nvPicPr>
        <p:blipFill>
          <a:blip r:embed="rId6">
            <a:alphaModFix/>
          </a:blip>
          <a:stretch>
            <a:fillRect/>
          </a:stretch>
        </p:blipFill>
        <p:spPr>
          <a:xfrm>
            <a:off x="5508563" y="3291275"/>
            <a:ext cx="3533775" cy="1714500"/>
          </a:xfrm>
          <a:prstGeom prst="rect">
            <a:avLst/>
          </a:prstGeom>
          <a:noFill/>
          <a:ln>
            <a:noFill/>
          </a:ln>
        </p:spPr>
      </p:pic>
      <p:pic>
        <p:nvPicPr>
          <p:cNvPr id="143" name="Google Shape;143;p17"/>
          <p:cNvPicPr preferRelativeResize="0"/>
          <p:nvPr/>
        </p:nvPicPr>
        <p:blipFill>
          <a:blip r:embed="rId7">
            <a:alphaModFix/>
          </a:blip>
          <a:stretch>
            <a:fillRect/>
          </a:stretch>
        </p:blipFill>
        <p:spPr>
          <a:xfrm>
            <a:off x="387888" y="3376988"/>
            <a:ext cx="2257425" cy="1628775"/>
          </a:xfrm>
          <a:prstGeom prst="rect">
            <a:avLst/>
          </a:prstGeom>
          <a:noFill/>
          <a:ln>
            <a:noFill/>
          </a:ln>
        </p:spPr>
      </p:pic>
      <p:pic>
        <p:nvPicPr>
          <p:cNvPr id="144" name="Google Shape;144;p17"/>
          <p:cNvPicPr preferRelativeResize="0"/>
          <p:nvPr/>
        </p:nvPicPr>
        <p:blipFill>
          <a:blip r:embed="rId8">
            <a:alphaModFix/>
          </a:blip>
          <a:stretch>
            <a:fillRect/>
          </a:stretch>
        </p:blipFill>
        <p:spPr>
          <a:xfrm>
            <a:off x="2850150" y="3434138"/>
            <a:ext cx="2305050" cy="15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Here is a video to explain how invertebrate sampling is done.</a:t>
            </a:r>
            <a:endParaRPr sz="2400"/>
          </a:p>
        </p:txBody>
      </p:sp>
      <p:pic>
        <p:nvPicPr>
          <p:cNvPr id="150" name="Google Shape;150;p18" title="BMI 5.mp4">
            <a:hlinkClick r:id="rId3"/>
          </p:cNvPr>
          <p:cNvPicPr preferRelativeResize="0"/>
          <p:nvPr/>
        </p:nvPicPr>
        <p:blipFill>
          <a:blip r:embed="rId4">
            <a:alphaModFix/>
          </a:blip>
          <a:stretch>
            <a:fillRect/>
          </a:stretch>
        </p:blipFill>
        <p:spPr>
          <a:xfrm>
            <a:off x="1161485" y="1152475"/>
            <a:ext cx="7095139" cy="399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311700" y="319700"/>
            <a:ext cx="8520600" cy="1241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100"/>
              <a:t>What Makes a Healthy Creek? </a:t>
            </a:r>
            <a:endParaRPr b="1" sz="1100"/>
          </a:p>
          <a:p>
            <a:pPr indent="0" lvl="0" marL="0" rtl="0" algn="l">
              <a:lnSpc>
                <a:spcPct val="115000"/>
              </a:lnSpc>
              <a:spcBef>
                <a:spcPts val="0"/>
              </a:spcBef>
              <a:spcAft>
                <a:spcPts val="0"/>
              </a:spcAft>
              <a:buNone/>
            </a:pPr>
            <a:r>
              <a:rPr lang="en" sz="1100"/>
              <a:t>A healthy creekshed has stable banks with a broad corridor of trees and shrubs, riffles free of silt deposition, fairly stable temperatures and a benthic population that includes a diverse variety of creatures, including several groups that are sensitive to organic pollution.</a:t>
            </a:r>
            <a:endParaRPr/>
          </a:p>
        </p:txBody>
      </p:sp>
      <p:sp>
        <p:nvSpPr>
          <p:cNvPr id="156" name="Google Shape;156;p19"/>
          <p:cNvSpPr txBox="1"/>
          <p:nvPr/>
        </p:nvSpPr>
        <p:spPr>
          <a:xfrm>
            <a:off x="57800" y="1391650"/>
            <a:ext cx="8830500" cy="12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u="sng">
                <a:solidFill>
                  <a:schemeClr val="dk1"/>
                </a:solidFill>
                <a:highlight>
                  <a:srgbClr val="FFFFFF"/>
                </a:highlight>
              </a:rPr>
              <a:t>Aquatic Insect Community</a:t>
            </a:r>
            <a:endParaRPr b="1" sz="1100" u="sng">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The benthic population includes a diverse variety of creatures, including several groups that are sensitive to organic pollution.</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b="1" sz="1100" u="sng">
              <a:solidFill>
                <a:schemeClr val="dk1"/>
              </a:solidFill>
              <a:highlight>
                <a:srgbClr val="FFFFFF"/>
              </a:highlight>
            </a:endParaRPr>
          </a:p>
        </p:txBody>
      </p:sp>
      <p:sp>
        <p:nvSpPr>
          <p:cNvPr id="157" name="Google Shape;157;p19"/>
          <p:cNvSpPr txBox="1"/>
          <p:nvPr/>
        </p:nvSpPr>
        <p:spPr>
          <a:xfrm>
            <a:off x="0" y="3140650"/>
            <a:ext cx="3895200" cy="20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The insect community in </a:t>
            </a:r>
            <a:r>
              <a:rPr b="1" lang="en" sz="1050">
                <a:solidFill>
                  <a:schemeClr val="dk1"/>
                </a:solidFill>
                <a:highlight>
                  <a:srgbClr val="FFFFFF"/>
                </a:highlight>
              </a:rPr>
              <a:t>Millers Creek</a:t>
            </a:r>
            <a:r>
              <a:rPr lang="en" sz="1050">
                <a:solidFill>
                  <a:schemeClr val="dk1"/>
                </a:solidFill>
                <a:highlight>
                  <a:srgbClr val="FFFFFF"/>
                </a:highlight>
              </a:rPr>
              <a:t> reflects the overall poor water quality, lack of habitat, and unstable stream flows that characterize the stream. The only creatures found in Millers are those that have the tenacity to endure harsh conditions, and therefore the overall diversity and abundance of the insect community is very low.</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b="1" sz="1100">
              <a:solidFill>
                <a:schemeClr val="dk1"/>
              </a:solidFill>
              <a:highlight>
                <a:srgbClr val="FFFFFF"/>
              </a:highlight>
            </a:endParaRPr>
          </a:p>
        </p:txBody>
      </p:sp>
      <p:sp>
        <p:nvSpPr>
          <p:cNvPr id="158" name="Google Shape;158;p19"/>
          <p:cNvSpPr txBox="1"/>
          <p:nvPr/>
        </p:nvSpPr>
        <p:spPr>
          <a:xfrm>
            <a:off x="4024450" y="3084225"/>
            <a:ext cx="4807800" cy="29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Overall, </a:t>
            </a:r>
            <a:r>
              <a:rPr b="1" lang="en" sz="1050">
                <a:solidFill>
                  <a:schemeClr val="dk1"/>
                </a:solidFill>
                <a:highlight>
                  <a:srgbClr val="FFFFFF"/>
                </a:highlight>
              </a:rPr>
              <a:t>Fleming Creek</a:t>
            </a:r>
            <a:r>
              <a:rPr lang="en" sz="1050">
                <a:solidFill>
                  <a:schemeClr val="dk1"/>
                </a:solidFill>
                <a:highlight>
                  <a:srgbClr val="FFFFFF"/>
                </a:highlight>
              </a:rPr>
              <a:t> has a very healthy insect community. The west branch is particularly diverse, being the second most diverse site in the Huron watershed after correcting for stream size. The upper east branch has more fine sediment, parts of it have been channelized, and as a result the aquatic insect community is not as abundant. The main branch is a logical combination of the two upper branches.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2" name="Shape 162"/>
        <p:cNvGrpSpPr/>
        <p:nvPr/>
      </p:nvGrpSpPr>
      <p:grpSpPr>
        <a:xfrm>
          <a:off x="0" y="0"/>
          <a:ext cx="0" cy="0"/>
          <a:chOff x="0" y="0"/>
          <a:chExt cx="0" cy="0"/>
        </a:xfrm>
      </p:grpSpPr>
      <p:sp>
        <p:nvSpPr>
          <p:cNvPr id="163" name="Google Shape;163;p20"/>
          <p:cNvSpPr txBox="1"/>
          <p:nvPr>
            <p:ph type="title"/>
          </p:nvPr>
        </p:nvSpPr>
        <p:spPr>
          <a:xfrm>
            <a:off x="1199750" y="0"/>
            <a:ext cx="7944300" cy="83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FFFF00"/>
                </a:solidFill>
              </a:rPr>
              <a:t>Research Question:</a:t>
            </a:r>
            <a:r>
              <a:rPr b="1" i="1" lang="en" sz="1900">
                <a:solidFill>
                  <a:srgbClr val="FFFF00"/>
                </a:solidFill>
              </a:rPr>
              <a:t> How does the diversity of aquatic insects affect the health of a watershed?</a:t>
            </a:r>
            <a:endParaRPr b="1" i="1" sz="1900">
              <a:solidFill>
                <a:srgbClr val="FFFF00"/>
              </a:solidFill>
            </a:endParaRPr>
          </a:p>
        </p:txBody>
      </p:sp>
      <p:sp>
        <p:nvSpPr>
          <p:cNvPr id="164" name="Google Shape;164;p20"/>
          <p:cNvSpPr txBox="1"/>
          <p:nvPr>
            <p:ph type="title"/>
          </p:nvPr>
        </p:nvSpPr>
        <p:spPr>
          <a:xfrm>
            <a:off x="0" y="0"/>
            <a:ext cx="1199700" cy="5415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Aquatic Insects</a:t>
            </a:r>
            <a:endParaRPr b="1" sz="1400"/>
          </a:p>
        </p:txBody>
      </p:sp>
      <p:sp>
        <p:nvSpPr>
          <p:cNvPr id="165" name="Google Shape;165;p20"/>
          <p:cNvSpPr txBox="1"/>
          <p:nvPr/>
        </p:nvSpPr>
        <p:spPr>
          <a:xfrm>
            <a:off x="77200" y="1574100"/>
            <a:ext cx="4099500" cy="199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2000">
              <a:solidFill>
                <a:srgbClr val="FFFFFF"/>
              </a:solidFill>
            </a:endParaRPr>
          </a:p>
        </p:txBody>
      </p:sp>
      <p:pic>
        <p:nvPicPr>
          <p:cNvPr id="166" name="Google Shape;166;p20"/>
          <p:cNvPicPr preferRelativeResize="0"/>
          <p:nvPr/>
        </p:nvPicPr>
        <p:blipFill>
          <a:blip r:embed="rId3">
            <a:alphaModFix/>
          </a:blip>
          <a:stretch>
            <a:fillRect/>
          </a:stretch>
        </p:blipFill>
        <p:spPr>
          <a:xfrm>
            <a:off x="4329100" y="754600"/>
            <a:ext cx="4662501" cy="2178281"/>
          </a:xfrm>
          <a:prstGeom prst="rect">
            <a:avLst/>
          </a:prstGeom>
          <a:noFill/>
          <a:ln>
            <a:noFill/>
          </a:ln>
        </p:spPr>
      </p:pic>
      <p:pic>
        <p:nvPicPr>
          <p:cNvPr id="167" name="Google Shape;167;p20"/>
          <p:cNvPicPr preferRelativeResize="0"/>
          <p:nvPr/>
        </p:nvPicPr>
        <p:blipFill>
          <a:blip r:embed="rId4">
            <a:alphaModFix/>
          </a:blip>
          <a:stretch>
            <a:fillRect/>
          </a:stretch>
        </p:blipFill>
        <p:spPr>
          <a:xfrm>
            <a:off x="12" y="3085025"/>
            <a:ext cx="5312163" cy="1995300"/>
          </a:xfrm>
          <a:prstGeom prst="rect">
            <a:avLst/>
          </a:prstGeom>
          <a:noFill/>
          <a:ln>
            <a:noFill/>
          </a:ln>
        </p:spPr>
      </p:pic>
      <p:sp>
        <p:nvSpPr>
          <p:cNvPr id="168" name="Google Shape;168;p20"/>
          <p:cNvSpPr txBox="1"/>
          <p:nvPr/>
        </p:nvSpPr>
        <p:spPr>
          <a:xfrm>
            <a:off x="617325" y="977425"/>
            <a:ext cx="3318000" cy="9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00FF00"/>
                </a:solidFill>
              </a:rPr>
              <a:t>Fleming Creek--&gt;</a:t>
            </a:r>
            <a:endParaRPr sz="3100">
              <a:solidFill>
                <a:srgbClr val="00FF00"/>
              </a:solidFill>
            </a:endParaRPr>
          </a:p>
        </p:txBody>
      </p:sp>
      <p:sp>
        <p:nvSpPr>
          <p:cNvPr id="169" name="Google Shape;169;p20"/>
          <p:cNvSpPr txBox="1"/>
          <p:nvPr/>
        </p:nvSpPr>
        <p:spPr>
          <a:xfrm>
            <a:off x="5761625" y="3356650"/>
            <a:ext cx="3060900" cy="9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00FFFF"/>
                </a:solidFill>
              </a:rPr>
              <a:t>← Millers Creek</a:t>
            </a:r>
            <a:endParaRPr sz="3100">
              <a:solidFill>
                <a:srgbClr val="00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3" name="Shape 173"/>
        <p:cNvGrpSpPr/>
        <p:nvPr/>
      </p:nvGrpSpPr>
      <p:grpSpPr>
        <a:xfrm>
          <a:off x="0" y="0"/>
          <a:ext cx="0" cy="0"/>
          <a:chOff x="0" y="0"/>
          <a:chExt cx="0" cy="0"/>
        </a:xfrm>
      </p:grpSpPr>
      <p:sp>
        <p:nvSpPr>
          <p:cNvPr id="174" name="Google Shape;174;p21"/>
          <p:cNvSpPr/>
          <p:nvPr/>
        </p:nvSpPr>
        <p:spPr>
          <a:xfrm>
            <a:off x="387900" y="2960925"/>
            <a:ext cx="3120600" cy="18318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rPr>
              <a:t>Possible shapes to use:</a:t>
            </a:r>
            <a:endParaRPr b="1" sz="2000">
              <a:solidFill>
                <a:srgbClr val="FFFFFF"/>
              </a:solidFill>
            </a:endParaRPr>
          </a:p>
        </p:txBody>
      </p:sp>
      <p:sp>
        <p:nvSpPr>
          <p:cNvPr id="175" name="Google Shape;175;p21"/>
          <p:cNvSpPr/>
          <p:nvPr/>
        </p:nvSpPr>
        <p:spPr>
          <a:xfrm>
            <a:off x="387900" y="1113025"/>
            <a:ext cx="3120600" cy="15549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rPr>
              <a:t>Additional term(s) to add to model:</a:t>
            </a:r>
            <a:endParaRPr b="1" sz="2000">
              <a:solidFill>
                <a:srgbClr val="FFFFFF"/>
              </a:solidFill>
            </a:endParaRPr>
          </a:p>
        </p:txBody>
      </p:sp>
      <p:sp>
        <p:nvSpPr>
          <p:cNvPr id="176" name="Google Shape;17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Model Revision:</a:t>
            </a:r>
            <a:endParaRPr b="1">
              <a:solidFill>
                <a:srgbClr val="FFFFFF"/>
              </a:solidFill>
            </a:endParaRPr>
          </a:p>
        </p:txBody>
      </p:sp>
      <p:sp>
        <p:nvSpPr>
          <p:cNvPr id="177" name="Google Shape;177;p21"/>
          <p:cNvSpPr/>
          <p:nvPr/>
        </p:nvSpPr>
        <p:spPr>
          <a:xfrm>
            <a:off x="1282200" y="2005250"/>
            <a:ext cx="10950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Invertebrates</a:t>
            </a:r>
            <a:endParaRPr sz="1000"/>
          </a:p>
        </p:txBody>
      </p:sp>
      <p:sp>
        <p:nvSpPr>
          <p:cNvPr id="178" name="Google Shape;178;p21"/>
          <p:cNvSpPr/>
          <p:nvPr/>
        </p:nvSpPr>
        <p:spPr>
          <a:xfrm>
            <a:off x="552075" y="3629675"/>
            <a:ext cx="363900" cy="343500"/>
          </a:xfrm>
          <a:prstGeom prst="mathPlus">
            <a:avLst>
              <a:gd fmla="val 2352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9" name="Google Shape;179;p21"/>
          <p:cNvSpPr/>
          <p:nvPr/>
        </p:nvSpPr>
        <p:spPr>
          <a:xfrm>
            <a:off x="510675" y="4217525"/>
            <a:ext cx="446700" cy="343500"/>
          </a:xfrm>
          <a:prstGeom prst="mathMinus">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p:nvPr/>
        </p:nvSpPr>
        <p:spPr>
          <a:xfrm>
            <a:off x="1113975" y="3400475"/>
            <a:ext cx="446700" cy="572700"/>
          </a:xfrm>
          <a:prstGeom prst="upArrowCallout">
            <a:avLst>
              <a:gd fmla="val 25000" name="adj1"/>
              <a:gd fmla="val 25000" name="adj2"/>
              <a:gd fmla="val 25000" name="adj3"/>
              <a:gd fmla="val 64977" name="adj4"/>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p:nvPr/>
        </p:nvSpPr>
        <p:spPr>
          <a:xfrm rot="10800000">
            <a:off x="1113975" y="4102925"/>
            <a:ext cx="446700" cy="572700"/>
          </a:xfrm>
          <a:prstGeom prst="upArrowCallout">
            <a:avLst>
              <a:gd fmla="val 25000" name="adj1"/>
              <a:gd fmla="val 25000" name="adj2"/>
              <a:gd fmla="val 25000" name="adj3"/>
              <a:gd fmla="val 64977" name="adj4"/>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2482275" y="3605825"/>
            <a:ext cx="680100" cy="23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21"/>
          <p:cNvGrpSpPr/>
          <p:nvPr/>
        </p:nvGrpSpPr>
        <p:grpSpPr>
          <a:xfrm>
            <a:off x="2482275" y="3922950"/>
            <a:ext cx="939475" cy="394500"/>
            <a:chOff x="2291175" y="4179125"/>
            <a:chExt cx="939475" cy="394500"/>
          </a:xfrm>
        </p:grpSpPr>
        <p:sp>
          <p:nvSpPr>
            <p:cNvPr id="184" name="Google Shape;184;p21"/>
            <p:cNvSpPr/>
            <p:nvPr/>
          </p:nvSpPr>
          <p:spPr>
            <a:xfrm>
              <a:off x="2291175" y="4204625"/>
              <a:ext cx="871200" cy="3435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rot="5400000">
              <a:off x="2861650" y="4204625"/>
              <a:ext cx="394500" cy="3435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6" name="Google Shape;186;p21"/>
          <p:cNvPicPr preferRelativeResize="0"/>
          <p:nvPr/>
        </p:nvPicPr>
        <p:blipFill>
          <a:blip r:embed="rId3">
            <a:alphaModFix/>
          </a:blip>
          <a:stretch>
            <a:fillRect/>
          </a:stretch>
        </p:blipFill>
        <p:spPr>
          <a:xfrm>
            <a:off x="2640375" y="4317450"/>
            <a:ext cx="363900" cy="363900"/>
          </a:xfrm>
          <a:prstGeom prst="rect">
            <a:avLst/>
          </a:prstGeom>
          <a:noFill/>
          <a:ln>
            <a:noFill/>
          </a:ln>
        </p:spPr>
      </p:pic>
      <p:pic>
        <p:nvPicPr>
          <p:cNvPr id="187" name="Google Shape;187;p21"/>
          <p:cNvPicPr preferRelativeResize="0"/>
          <p:nvPr/>
        </p:nvPicPr>
        <p:blipFill>
          <a:blip r:embed="rId4">
            <a:alphaModFix/>
          </a:blip>
          <a:stretch>
            <a:fillRect/>
          </a:stretch>
        </p:blipFill>
        <p:spPr>
          <a:xfrm>
            <a:off x="1717275" y="3527488"/>
            <a:ext cx="608399" cy="395462"/>
          </a:xfrm>
          <a:prstGeom prst="rect">
            <a:avLst/>
          </a:prstGeom>
          <a:noFill/>
          <a:ln>
            <a:noFill/>
          </a:ln>
        </p:spPr>
      </p:pic>
      <p:pic>
        <p:nvPicPr>
          <p:cNvPr id="188" name="Google Shape;188;p21"/>
          <p:cNvPicPr preferRelativeResize="0"/>
          <p:nvPr/>
        </p:nvPicPr>
        <p:blipFill>
          <a:blip r:embed="rId5">
            <a:alphaModFix/>
          </a:blip>
          <a:stretch>
            <a:fillRect/>
          </a:stretch>
        </p:blipFill>
        <p:spPr>
          <a:xfrm>
            <a:off x="1717275" y="4170590"/>
            <a:ext cx="608400" cy="437372"/>
          </a:xfrm>
          <a:prstGeom prst="rect">
            <a:avLst/>
          </a:prstGeom>
          <a:noFill/>
          <a:ln>
            <a:noFill/>
          </a:ln>
        </p:spPr>
      </p:pic>
      <p:sp>
        <p:nvSpPr>
          <p:cNvPr id="189" name="Google Shape;189;p21"/>
          <p:cNvSpPr txBox="1"/>
          <p:nvPr/>
        </p:nvSpPr>
        <p:spPr>
          <a:xfrm>
            <a:off x="3864300" y="1213000"/>
            <a:ext cx="4968000" cy="3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Using the additional terms and other shapes and symbols necessary, revise your initial model based on what you learned from the video, reading and data presented on the previous slides. </a:t>
            </a:r>
            <a:endParaRPr sz="3000">
              <a:solidFill>
                <a:srgbClr val="FFFFFF"/>
              </a:solidFill>
            </a:endParaRPr>
          </a:p>
        </p:txBody>
      </p:sp>
      <p:sp>
        <p:nvSpPr>
          <p:cNvPr id="190" name="Google Shape;190;p21"/>
          <p:cNvSpPr txBox="1"/>
          <p:nvPr>
            <p:ph type="title"/>
          </p:nvPr>
        </p:nvSpPr>
        <p:spPr>
          <a:xfrm>
            <a:off x="0" y="0"/>
            <a:ext cx="1053000" cy="5727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Aquatic Insects</a:t>
            </a:r>
            <a:endParaRPr b="1" sz="1400"/>
          </a:p>
        </p:txBody>
      </p:sp>
      <p:sp>
        <p:nvSpPr>
          <p:cNvPr id="191" name="Google Shape;191;p21"/>
          <p:cNvSpPr txBox="1"/>
          <p:nvPr>
            <p:ph type="title"/>
          </p:nvPr>
        </p:nvSpPr>
        <p:spPr>
          <a:xfrm>
            <a:off x="1199750" y="0"/>
            <a:ext cx="7944300" cy="7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FFFF00"/>
                </a:solidFill>
              </a:rPr>
              <a:t>Research Question:</a:t>
            </a:r>
            <a:r>
              <a:rPr b="1" i="1" lang="en" sz="1900">
                <a:solidFill>
                  <a:srgbClr val="FFFF00"/>
                </a:solidFill>
              </a:rPr>
              <a:t> </a:t>
            </a:r>
            <a:r>
              <a:rPr b="1" i="1" lang="en" sz="1900">
                <a:solidFill>
                  <a:srgbClr val="FFFF00"/>
                </a:solidFill>
              </a:rPr>
              <a:t>How does the diversity of aquatic insects affect the health of a watershed?</a:t>
            </a:r>
            <a:endParaRPr b="1" i="1" sz="1900">
              <a:solidFill>
                <a:srgbClr val="FFFF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