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acf33ec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acf33ec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Protocol/Expectations/Insights:</a:t>
            </a:r>
            <a:endParaRPr b="1" sz="1400"/>
          </a:p>
          <a:p>
            <a:pPr indent="-317500" lvl="0" marL="457200" rtl="0" algn="l">
              <a:spcBef>
                <a:spcPts val="0"/>
              </a:spcBef>
              <a:spcAft>
                <a:spcPts val="0"/>
              </a:spcAft>
              <a:buSzPts val="1400"/>
              <a:buAutoNum type="arabicPeriod"/>
            </a:pPr>
            <a:r>
              <a:rPr b="1" lang="en" sz="1400"/>
              <a:t>Build this model to represent your group’s vision of the relationships between these system components</a:t>
            </a:r>
            <a:endParaRPr b="1" sz="1400"/>
          </a:p>
          <a:p>
            <a:pPr indent="-317500" lvl="0" marL="457200" rtl="0" algn="l">
              <a:spcBef>
                <a:spcPts val="0"/>
              </a:spcBef>
              <a:spcAft>
                <a:spcPts val="0"/>
              </a:spcAft>
              <a:buSzPts val="1400"/>
              <a:buAutoNum type="arabicPeriod"/>
            </a:pPr>
            <a:r>
              <a:rPr b="1" lang="en" sz="1400">
                <a:solidFill>
                  <a:schemeClr val="dk1"/>
                </a:solidFill>
              </a:rPr>
              <a:t>Model needs to include the basic food web and abiotic factors that influence - feel free to add more based on what you need</a:t>
            </a:r>
            <a:endParaRPr b="1" sz="1400"/>
          </a:p>
          <a:p>
            <a:pPr indent="-317500" lvl="0" marL="457200" rtl="0" algn="l">
              <a:spcBef>
                <a:spcPts val="0"/>
              </a:spcBef>
              <a:spcAft>
                <a:spcPts val="0"/>
              </a:spcAft>
              <a:buSzPts val="1400"/>
              <a:buAutoNum type="arabicPeriod"/>
            </a:pPr>
            <a:r>
              <a:rPr b="1" lang="en" sz="1400"/>
              <a:t>Adjust sizes, colors, fonts, etc... of any objects</a:t>
            </a:r>
            <a:endParaRPr b="1" sz="1400"/>
          </a:p>
          <a:p>
            <a:pPr indent="-317500" lvl="0" marL="457200" rtl="0" algn="l">
              <a:spcBef>
                <a:spcPts val="0"/>
              </a:spcBef>
              <a:spcAft>
                <a:spcPts val="0"/>
              </a:spcAft>
              <a:buSzPts val="1400"/>
              <a:buAutoNum type="arabicPeriod"/>
            </a:pPr>
            <a:r>
              <a:rPr b="1" lang="en" sz="1400"/>
              <a:t>Copy objects if needed</a:t>
            </a:r>
            <a:endParaRPr b="1" sz="1400"/>
          </a:p>
          <a:p>
            <a:pPr indent="-317500" lvl="0" marL="457200" rtl="0" algn="l">
              <a:spcBef>
                <a:spcPts val="0"/>
              </a:spcBef>
              <a:spcAft>
                <a:spcPts val="0"/>
              </a:spcAft>
              <a:buSzPts val="1400"/>
              <a:buAutoNum type="arabicPeriod"/>
            </a:pPr>
            <a:r>
              <a:rPr b="1" i="1" lang="en" sz="1400">
                <a:solidFill>
                  <a:schemeClr val="dk1"/>
                </a:solidFill>
              </a:rPr>
              <a:t>Hint:</a:t>
            </a:r>
            <a:r>
              <a:rPr b="1" lang="en" sz="1400">
                <a:solidFill>
                  <a:schemeClr val="dk1"/>
                </a:solidFill>
              </a:rPr>
              <a:t> Use the “INSERT” tab and select “SHAPE” to find additional shapes and arrows to use</a:t>
            </a:r>
            <a:endParaRPr b="1"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acf33ec9c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acf33ec9c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acf33ec9c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acf33ec9c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157c99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157c99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157c99c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157c99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acf33ec9c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acf33ec9c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d8ed43c3a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d8ed43c3a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Return to the initial model you built</a:t>
            </a:r>
            <a:endParaRPr b="1" sz="1400"/>
          </a:p>
          <a:p>
            <a:pPr indent="-317500" lvl="0" marL="457200" rtl="0" algn="l">
              <a:spcBef>
                <a:spcPts val="0"/>
              </a:spcBef>
              <a:spcAft>
                <a:spcPts val="0"/>
              </a:spcAft>
              <a:buSzPts val="1400"/>
              <a:buAutoNum type="arabicPeriod"/>
            </a:pPr>
            <a:r>
              <a:rPr b="1" lang="en" sz="1400"/>
              <a:t>Now that you know a little more about your assigned variable, revise the model to reflect what you have learned.</a:t>
            </a:r>
            <a:endParaRPr b="1" sz="1400"/>
          </a:p>
          <a:p>
            <a:pPr indent="-317500" lvl="0" marL="457200" rtl="0" algn="l">
              <a:spcBef>
                <a:spcPts val="0"/>
              </a:spcBef>
              <a:spcAft>
                <a:spcPts val="0"/>
              </a:spcAft>
              <a:buSzPts val="1400"/>
              <a:buAutoNum type="arabicPeriod"/>
            </a:pPr>
            <a:r>
              <a:rPr b="1" lang="en" sz="1400"/>
              <a:t>You are required to add the term(s) on this slide.</a:t>
            </a:r>
            <a:endParaRPr b="1" sz="1400"/>
          </a:p>
          <a:p>
            <a:pPr indent="-317500" lvl="0" marL="457200" rtl="0" algn="l">
              <a:spcBef>
                <a:spcPts val="0"/>
              </a:spcBef>
              <a:spcAft>
                <a:spcPts val="0"/>
              </a:spcAft>
              <a:buSzPts val="1400"/>
              <a:buAutoNum type="arabicPeriod"/>
            </a:pPr>
            <a:r>
              <a:rPr b="1" lang="en" sz="1400"/>
              <a:t>The other shapes are for your model revision consideration. These are optional.</a:t>
            </a:r>
            <a:endParaRPr b="1"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d8ed43c3a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d8ed43c3a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The research question is provided.</a:t>
            </a:r>
            <a:endParaRPr b="1" sz="1400"/>
          </a:p>
          <a:p>
            <a:pPr indent="-317500" lvl="0" marL="457200" rtl="0" algn="l">
              <a:spcBef>
                <a:spcPts val="0"/>
              </a:spcBef>
              <a:spcAft>
                <a:spcPts val="0"/>
              </a:spcAft>
              <a:buSzPts val="1400"/>
              <a:buAutoNum type="arabicPeriod"/>
            </a:pPr>
            <a:r>
              <a:rPr b="1" lang="en" sz="1400"/>
              <a:t>Develop and write a claim </a:t>
            </a:r>
            <a:r>
              <a:rPr b="1" i="1" lang="en" sz="1400">
                <a:solidFill>
                  <a:srgbClr val="9900FF"/>
                </a:solidFill>
              </a:rPr>
              <a:t>(one sentence answer to the research question)</a:t>
            </a:r>
            <a:r>
              <a:rPr b="1" lang="en" sz="1400"/>
              <a:t> in the appropriate place in the graphic organizer.</a:t>
            </a:r>
            <a:endParaRPr b="1" sz="1400"/>
          </a:p>
          <a:p>
            <a:pPr indent="-317500" lvl="0" marL="457200" rtl="0" algn="l">
              <a:spcBef>
                <a:spcPts val="0"/>
              </a:spcBef>
              <a:spcAft>
                <a:spcPts val="0"/>
              </a:spcAft>
              <a:buSzPts val="1400"/>
              <a:buAutoNum type="arabicPeriod"/>
            </a:pPr>
            <a:r>
              <a:rPr b="1" lang="en" sz="1400"/>
              <a:t>Identify two pieces of evidence from the data provided that support the claim and type them into the appropriate place.</a:t>
            </a:r>
            <a:endParaRPr b="1" sz="1400"/>
          </a:p>
          <a:p>
            <a:pPr indent="0" lvl="0" marL="457200" rtl="0" algn="l">
              <a:spcBef>
                <a:spcPts val="0"/>
              </a:spcBef>
              <a:spcAft>
                <a:spcPts val="0"/>
              </a:spcAft>
              <a:buNone/>
            </a:pPr>
            <a:r>
              <a:rPr b="1" i="1" lang="en" sz="1400">
                <a:solidFill>
                  <a:srgbClr val="9900FF"/>
                </a:solidFill>
              </a:rPr>
              <a:t>HINT: try to use quantitative data as part of the evidence</a:t>
            </a:r>
            <a:endParaRPr b="1" i="1" sz="1400">
              <a:solidFill>
                <a:srgbClr val="9900FF"/>
              </a:solidFill>
            </a:endParaRPr>
          </a:p>
          <a:p>
            <a:pPr indent="-317500" lvl="0" marL="457200" rtl="0" algn="l">
              <a:spcBef>
                <a:spcPts val="0"/>
              </a:spcBef>
              <a:spcAft>
                <a:spcPts val="0"/>
              </a:spcAft>
              <a:buSzPts val="1400"/>
              <a:buAutoNum type="arabicPeriod"/>
            </a:pPr>
            <a:r>
              <a:rPr b="1" lang="en" sz="1400"/>
              <a:t>Write three bullet points describing the science that explains or predicts why the evidence supports the claim.</a:t>
            </a:r>
            <a:endParaRPr b="1" sz="1400"/>
          </a:p>
          <a:p>
            <a:pPr indent="0" lvl="0" marL="457200" rtl="0" algn="l">
              <a:spcBef>
                <a:spcPts val="0"/>
              </a:spcBef>
              <a:spcAft>
                <a:spcPts val="0"/>
              </a:spcAft>
              <a:buNone/>
            </a:pPr>
            <a:r>
              <a:rPr b="1" i="1" lang="en" sz="1400">
                <a:solidFill>
                  <a:srgbClr val="9900FF"/>
                </a:solidFill>
              </a:rPr>
              <a:t>HINT: stay focused on the research question</a:t>
            </a:r>
            <a:endParaRPr b="1" i="1" sz="1400">
              <a:solidFill>
                <a:srgbClr val="9900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5.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4pKd99WvmmZyo5b7Qr8VYWT1D738I5nI/view"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1047" l="45048" r="23611" t="15884"/>
          <a:stretch/>
        </p:blipFill>
        <p:spPr>
          <a:xfrm>
            <a:off x="866912" y="157950"/>
            <a:ext cx="3524700" cy="4827600"/>
          </a:xfrm>
          <a:prstGeom prst="rect">
            <a:avLst/>
          </a:prstGeom>
          <a:noFill/>
          <a:ln>
            <a:noFill/>
          </a:ln>
        </p:spPr>
      </p:pic>
      <p:pic>
        <p:nvPicPr>
          <p:cNvPr id="55" name="Google Shape;55;p13"/>
          <p:cNvPicPr preferRelativeResize="0"/>
          <p:nvPr/>
        </p:nvPicPr>
        <p:blipFill rotWithShape="1">
          <a:blip r:embed="rId4">
            <a:alphaModFix/>
          </a:blip>
          <a:srcRect b="11072" l="10748" r="57996" t="15693"/>
          <a:stretch/>
        </p:blipFill>
        <p:spPr>
          <a:xfrm>
            <a:off x="4769734" y="157950"/>
            <a:ext cx="3507355" cy="48275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0" y="0"/>
            <a:ext cx="1259100" cy="3435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1400"/>
              <a:t>Initial Model</a:t>
            </a:r>
            <a:endParaRPr b="1" sz="1400"/>
          </a:p>
        </p:txBody>
      </p:sp>
      <p:sp>
        <p:nvSpPr>
          <p:cNvPr id="61" name="Google Shape;61;p14"/>
          <p:cNvSpPr/>
          <p:nvPr/>
        </p:nvSpPr>
        <p:spPr>
          <a:xfrm>
            <a:off x="8047550" y="5601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Respiration</a:t>
            </a:r>
            <a:endParaRPr sz="1000"/>
          </a:p>
        </p:txBody>
      </p:sp>
      <p:sp>
        <p:nvSpPr>
          <p:cNvPr id="62" name="Google Shape;62;p14"/>
          <p:cNvSpPr/>
          <p:nvPr/>
        </p:nvSpPr>
        <p:spPr>
          <a:xfrm>
            <a:off x="76175" y="4895637"/>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5400000">
            <a:off x="133635" y="4208829"/>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5400000">
            <a:off x="-83284" y="4208813"/>
            <a:ext cx="535800" cy="2169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76227" y="4671516"/>
            <a:ext cx="608400" cy="191100"/>
          </a:xfrm>
          <a:prstGeom prst="right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76225" y="3638075"/>
            <a:ext cx="465300" cy="286200"/>
          </a:xfrm>
          <a:prstGeom prst="curvedUpArrow">
            <a:avLst>
              <a:gd fmla="val 25000" name="adj1"/>
              <a:gd fmla="val 50000" name="adj2"/>
              <a:gd fmla="val 25000" name="adj3"/>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047550" y="76200"/>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Photosynthesis</a:t>
            </a:r>
            <a:endParaRPr sz="1000"/>
          </a:p>
        </p:txBody>
      </p:sp>
      <p:sp>
        <p:nvSpPr>
          <p:cNvPr id="68" name="Google Shape;68;p14"/>
          <p:cNvSpPr/>
          <p:nvPr/>
        </p:nvSpPr>
        <p:spPr>
          <a:xfrm>
            <a:off x="8047550" y="1049063"/>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Stream Flow</a:t>
            </a:r>
            <a:endParaRPr sz="1000"/>
          </a:p>
        </p:txBody>
      </p:sp>
      <p:sp>
        <p:nvSpPr>
          <p:cNvPr id="69" name="Google Shape;69;p14"/>
          <p:cNvSpPr/>
          <p:nvPr/>
        </p:nvSpPr>
        <p:spPr>
          <a:xfrm>
            <a:off x="8047550" y="1538025"/>
            <a:ext cx="10965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Sunlight</a:t>
            </a:r>
            <a:endParaRPr sz="1000"/>
          </a:p>
        </p:txBody>
      </p:sp>
      <p:grpSp>
        <p:nvGrpSpPr>
          <p:cNvPr id="70" name="Google Shape;70;p14"/>
          <p:cNvGrpSpPr/>
          <p:nvPr/>
        </p:nvGrpSpPr>
        <p:grpSpPr>
          <a:xfrm>
            <a:off x="4141045" y="4118475"/>
            <a:ext cx="1406556" cy="905864"/>
            <a:chOff x="5028420" y="4237850"/>
            <a:chExt cx="1406556" cy="905864"/>
          </a:xfrm>
        </p:grpSpPr>
        <p:pic>
          <p:nvPicPr>
            <p:cNvPr id="71" name="Google Shape;71;p14"/>
            <p:cNvPicPr preferRelativeResize="0"/>
            <p:nvPr/>
          </p:nvPicPr>
          <p:blipFill>
            <a:blip r:embed="rId3">
              <a:alphaModFix/>
            </a:blip>
            <a:stretch>
              <a:fillRect/>
            </a:stretch>
          </p:blipFill>
          <p:spPr>
            <a:xfrm>
              <a:off x="5028420" y="4277396"/>
              <a:ext cx="1406492" cy="866318"/>
            </a:xfrm>
            <a:prstGeom prst="rect">
              <a:avLst/>
            </a:prstGeom>
            <a:noFill/>
            <a:ln>
              <a:noFill/>
            </a:ln>
          </p:spPr>
        </p:pic>
        <p:sp>
          <p:nvSpPr>
            <p:cNvPr id="72" name="Google Shape;72;p14"/>
            <p:cNvSpPr txBox="1"/>
            <p:nvPr/>
          </p:nvSpPr>
          <p:spPr>
            <a:xfrm>
              <a:off x="5077477" y="4237850"/>
              <a:ext cx="135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Mayfly larvae</a:t>
              </a:r>
              <a:endParaRPr/>
            </a:p>
          </p:txBody>
        </p:sp>
      </p:grpSp>
      <p:grpSp>
        <p:nvGrpSpPr>
          <p:cNvPr id="73" name="Google Shape;73;p14"/>
          <p:cNvGrpSpPr/>
          <p:nvPr/>
        </p:nvGrpSpPr>
        <p:grpSpPr>
          <a:xfrm>
            <a:off x="792599" y="4049379"/>
            <a:ext cx="1548173" cy="967131"/>
            <a:chOff x="747975" y="2017775"/>
            <a:chExt cx="1749150" cy="1107952"/>
          </a:xfrm>
        </p:grpSpPr>
        <p:pic>
          <p:nvPicPr>
            <p:cNvPr id="74" name="Google Shape;74;p14"/>
            <p:cNvPicPr preferRelativeResize="0"/>
            <p:nvPr/>
          </p:nvPicPr>
          <p:blipFill>
            <a:blip r:embed="rId4">
              <a:alphaModFix/>
            </a:blip>
            <a:stretch>
              <a:fillRect/>
            </a:stretch>
          </p:blipFill>
          <p:spPr>
            <a:xfrm>
              <a:off x="747975" y="2017775"/>
              <a:ext cx="1749150" cy="1107952"/>
            </a:xfrm>
            <a:prstGeom prst="rect">
              <a:avLst/>
            </a:prstGeom>
            <a:noFill/>
            <a:ln>
              <a:noFill/>
            </a:ln>
          </p:spPr>
        </p:pic>
        <p:sp>
          <p:nvSpPr>
            <p:cNvPr id="75" name="Google Shape;75;p14"/>
            <p:cNvSpPr txBox="1"/>
            <p:nvPr/>
          </p:nvSpPr>
          <p:spPr>
            <a:xfrm>
              <a:off x="779611" y="2520268"/>
              <a:ext cx="16134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Dragonfly Larvae</a:t>
              </a:r>
              <a:endParaRPr>
                <a:solidFill>
                  <a:srgbClr val="FFFFFF"/>
                </a:solidFill>
              </a:endParaRPr>
            </a:p>
          </p:txBody>
        </p:sp>
      </p:grpSp>
      <p:grpSp>
        <p:nvGrpSpPr>
          <p:cNvPr id="76" name="Google Shape;76;p14"/>
          <p:cNvGrpSpPr/>
          <p:nvPr/>
        </p:nvGrpSpPr>
        <p:grpSpPr>
          <a:xfrm>
            <a:off x="2559238" y="4220527"/>
            <a:ext cx="1430281" cy="803812"/>
            <a:chOff x="2384194" y="2943604"/>
            <a:chExt cx="1778735" cy="1062821"/>
          </a:xfrm>
        </p:grpSpPr>
        <p:pic>
          <p:nvPicPr>
            <p:cNvPr id="77" name="Google Shape;77;p14"/>
            <p:cNvPicPr preferRelativeResize="0"/>
            <p:nvPr/>
          </p:nvPicPr>
          <p:blipFill>
            <a:blip r:embed="rId5">
              <a:alphaModFix/>
            </a:blip>
            <a:stretch>
              <a:fillRect/>
            </a:stretch>
          </p:blipFill>
          <p:spPr>
            <a:xfrm>
              <a:off x="2384194" y="2943604"/>
              <a:ext cx="1749150" cy="1062821"/>
            </a:xfrm>
            <a:prstGeom prst="rect">
              <a:avLst/>
            </a:prstGeom>
            <a:noFill/>
            <a:ln>
              <a:noFill/>
            </a:ln>
          </p:spPr>
        </p:pic>
        <p:sp>
          <p:nvSpPr>
            <p:cNvPr id="78" name="Google Shape;78;p14"/>
            <p:cNvSpPr txBox="1"/>
            <p:nvPr/>
          </p:nvSpPr>
          <p:spPr>
            <a:xfrm>
              <a:off x="2733729" y="3071798"/>
              <a:ext cx="1429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Blue Gill</a:t>
              </a:r>
              <a:endParaRPr/>
            </a:p>
          </p:txBody>
        </p:sp>
      </p:grpSp>
      <p:grpSp>
        <p:nvGrpSpPr>
          <p:cNvPr id="79" name="Google Shape;79;p14"/>
          <p:cNvGrpSpPr/>
          <p:nvPr/>
        </p:nvGrpSpPr>
        <p:grpSpPr>
          <a:xfrm>
            <a:off x="7950825" y="3692750"/>
            <a:ext cx="1137875" cy="1393963"/>
            <a:chOff x="7764325" y="3692750"/>
            <a:chExt cx="1137875" cy="1393963"/>
          </a:xfrm>
        </p:grpSpPr>
        <p:pic>
          <p:nvPicPr>
            <p:cNvPr id="80" name="Google Shape;80;p14"/>
            <p:cNvPicPr preferRelativeResize="0"/>
            <p:nvPr/>
          </p:nvPicPr>
          <p:blipFill>
            <a:blip r:embed="rId6">
              <a:alphaModFix/>
            </a:blip>
            <a:stretch>
              <a:fillRect/>
            </a:stretch>
          </p:blipFill>
          <p:spPr>
            <a:xfrm>
              <a:off x="7764325" y="3837644"/>
              <a:ext cx="975300" cy="1249069"/>
            </a:xfrm>
            <a:prstGeom prst="rect">
              <a:avLst/>
            </a:prstGeom>
            <a:noFill/>
            <a:ln>
              <a:noFill/>
            </a:ln>
          </p:spPr>
        </p:pic>
        <p:sp>
          <p:nvSpPr>
            <p:cNvPr id="81" name="Google Shape;81;p14"/>
            <p:cNvSpPr txBox="1"/>
            <p:nvPr/>
          </p:nvSpPr>
          <p:spPr>
            <a:xfrm>
              <a:off x="7991700" y="3692750"/>
              <a:ext cx="9105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Red Tailed Hawk</a:t>
              </a:r>
              <a:endParaRPr/>
            </a:p>
          </p:txBody>
        </p:sp>
      </p:grpSp>
      <p:grpSp>
        <p:nvGrpSpPr>
          <p:cNvPr id="82" name="Google Shape;82;p14"/>
          <p:cNvGrpSpPr/>
          <p:nvPr/>
        </p:nvGrpSpPr>
        <p:grpSpPr>
          <a:xfrm>
            <a:off x="8047550" y="2026975"/>
            <a:ext cx="1258950" cy="481800"/>
            <a:chOff x="8142975" y="2089875"/>
            <a:chExt cx="1258950" cy="481800"/>
          </a:xfrm>
        </p:grpSpPr>
        <p:sp>
          <p:nvSpPr>
            <p:cNvPr id="83" name="Google Shape;83;p14"/>
            <p:cNvSpPr/>
            <p:nvPr/>
          </p:nvSpPr>
          <p:spPr>
            <a:xfrm>
              <a:off x="8142975" y="2089875"/>
              <a:ext cx="1096500" cy="4818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8305425" y="2176500"/>
              <a:ext cx="10965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Temperature</a:t>
              </a:r>
              <a:endParaRPr sz="1000"/>
            </a:p>
          </p:txBody>
        </p:sp>
      </p:grpSp>
      <p:grpSp>
        <p:nvGrpSpPr>
          <p:cNvPr id="85" name="Google Shape;85;p14"/>
          <p:cNvGrpSpPr/>
          <p:nvPr/>
        </p:nvGrpSpPr>
        <p:grpSpPr>
          <a:xfrm>
            <a:off x="6862925" y="3866725"/>
            <a:ext cx="1032525" cy="1220000"/>
            <a:chOff x="2817150" y="294475"/>
            <a:chExt cx="1032525" cy="1220000"/>
          </a:xfrm>
        </p:grpSpPr>
        <p:pic>
          <p:nvPicPr>
            <p:cNvPr id="86" name="Google Shape;86;p14"/>
            <p:cNvPicPr preferRelativeResize="0"/>
            <p:nvPr/>
          </p:nvPicPr>
          <p:blipFill>
            <a:blip r:embed="rId7">
              <a:alphaModFix/>
            </a:blip>
            <a:stretch>
              <a:fillRect/>
            </a:stretch>
          </p:blipFill>
          <p:spPr>
            <a:xfrm>
              <a:off x="2817907" y="343500"/>
              <a:ext cx="1031768" cy="1170975"/>
            </a:xfrm>
            <a:prstGeom prst="rect">
              <a:avLst/>
            </a:prstGeom>
            <a:noFill/>
            <a:ln>
              <a:noFill/>
            </a:ln>
          </p:spPr>
        </p:pic>
        <p:sp>
          <p:nvSpPr>
            <p:cNvPr id="87" name="Google Shape;87;p14"/>
            <p:cNvSpPr txBox="1"/>
            <p:nvPr/>
          </p:nvSpPr>
          <p:spPr>
            <a:xfrm>
              <a:off x="2817150" y="294475"/>
              <a:ext cx="991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Water Lily</a:t>
              </a:r>
              <a:endParaRPr>
                <a:solidFill>
                  <a:srgbClr val="FFFFFF"/>
                </a:solidFill>
              </a:endParaRPr>
            </a:p>
          </p:txBody>
        </p:sp>
      </p:grpSp>
      <p:grpSp>
        <p:nvGrpSpPr>
          <p:cNvPr id="88" name="Google Shape;88;p14"/>
          <p:cNvGrpSpPr/>
          <p:nvPr/>
        </p:nvGrpSpPr>
        <p:grpSpPr>
          <a:xfrm>
            <a:off x="5741302" y="3911075"/>
            <a:ext cx="927925" cy="1131300"/>
            <a:chOff x="5741302" y="3911075"/>
            <a:chExt cx="927925" cy="1131300"/>
          </a:xfrm>
        </p:grpSpPr>
        <p:pic>
          <p:nvPicPr>
            <p:cNvPr id="89" name="Google Shape;89;p14"/>
            <p:cNvPicPr preferRelativeResize="0"/>
            <p:nvPr/>
          </p:nvPicPr>
          <p:blipFill>
            <a:blip r:embed="rId8">
              <a:alphaModFix/>
            </a:blip>
            <a:stretch>
              <a:fillRect/>
            </a:stretch>
          </p:blipFill>
          <p:spPr>
            <a:xfrm>
              <a:off x="5741302" y="3911075"/>
              <a:ext cx="927925" cy="1131300"/>
            </a:xfrm>
            <a:prstGeom prst="rect">
              <a:avLst/>
            </a:prstGeom>
            <a:noFill/>
            <a:ln>
              <a:noFill/>
            </a:ln>
          </p:spPr>
        </p:pic>
        <p:sp>
          <p:nvSpPr>
            <p:cNvPr id="90" name="Google Shape;90;p14"/>
            <p:cNvSpPr txBox="1"/>
            <p:nvPr/>
          </p:nvSpPr>
          <p:spPr>
            <a:xfrm>
              <a:off x="5850250" y="4161925"/>
              <a:ext cx="703500" cy="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Algae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5"/>
          <p:cNvPicPr preferRelativeResize="0"/>
          <p:nvPr/>
        </p:nvPicPr>
        <p:blipFill>
          <a:blip r:embed="rId3">
            <a:alphaModFix/>
          </a:blip>
          <a:stretch>
            <a:fillRect/>
          </a:stretch>
        </p:blipFill>
        <p:spPr>
          <a:xfrm>
            <a:off x="152400" y="795100"/>
            <a:ext cx="8839201" cy="3368598"/>
          </a:xfrm>
          <a:prstGeom prst="rect">
            <a:avLst/>
          </a:prstGeom>
          <a:noFill/>
          <a:ln>
            <a:noFill/>
          </a:ln>
        </p:spPr>
      </p:pic>
      <p:sp>
        <p:nvSpPr>
          <p:cNvPr id="96" name="Google Shape;96;p15"/>
          <p:cNvSpPr txBox="1"/>
          <p:nvPr/>
        </p:nvSpPr>
        <p:spPr>
          <a:xfrm>
            <a:off x="1605375" y="306275"/>
            <a:ext cx="6083400" cy="7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t>Stream discharge = the amount of water flowing past a set distance</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152400" y="152400"/>
            <a:ext cx="8839200" cy="2380494"/>
          </a:xfrm>
          <a:prstGeom prst="rect">
            <a:avLst/>
          </a:prstGeom>
          <a:noFill/>
          <a:ln>
            <a:noFill/>
          </a:ln>
        </p:spPr>
      </p:pic>
      <p:pic>
        <p:nvPicPr>
          <p:cNvPr id="102" name="Google Shape;102;p16"/>
          <p:cNvPicPr preferRelativeResize="0"/>
          <p:nvPr/>
        </p:nvPicPr>
        <p:blipFill>
          <a:blip r:embed="rId4">
            <a:alphaModFix/>
          </a:blip>
          <a:stretch>
            <a:fillRect/>
          </a:stretch>
        </p:blipFill>
        <p:spPr>
          <a:xfrm>
            <a:off x="1543658" y="2532900"/>
            <a:ext cx="5828417" cy="245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9" name="Google Shape;109;p17" title="Discharge 4.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11700" y="319700"/>
            <a:ext cx="8520600" cy="1241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100"/>
              <a:t>What Makes a Healthy Creek? </a:t>
            </a:r>
            <a:endParaRPr b="1" sz="1100"/>
          </a:p>
          <a:p>
            <a:pPr indent="0" lvl="0" marL="0" rtl="0" algn="l">
              <a:lnSpc>
                <a:spcPct val="115000"/>
              </a:lnSpc>
              <a:spcBef>
                <a:spcPts val="0"/>
              </a:spcBef>
              <a:spcAft>
                <a:spcPts val="0"/>
              </a:spcAft>
              <a:buNone/>
            </a:pPr>
            <a:r>
              <a:rPr lang="en" sz="1100"/>
              <a:t>A healthy creekshed has stable banks with a broad corridor of trees and shrubs, riffles free of silt deposition, fairly stable temperatures and a benthic population that includes a diverse variety of creatures, including several groups that are sensitive to organic pollution.</a:t>
            </a:r>
            <a:endParaRPr/>
          </a:p>
        </p:txBody>
      </p:sp>
      <p:sp>
        <p:nvSpPr>
          <p:cNvPr id="115" name="Google Shape;115;p18"/>
          <p:cNvSpPr txBox="1"/>
          <p:nvPr/>
        </p:nvSpPr>
        <p:spPr>
          <a:xfrm>
            <a:off x="57800" y="1165975"/>
            <a:ext cx="8830500" cy="9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u="sng">
                <a:solidFill>
                  <a:schemeClr val="dk1"/>
                </a:solidFill>
                <a:highlight>
                  <a:srgbClr val="FFFFFF"/>
                </a:highlight>
              </a:rPr>
              <a:t>Stream Flow</a:t>
            </a:r>
            <a:endParaRPr b="1" sz="1100" u="sng">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rPr>
              <a:t>Stream flow is an important underlying factor for determining likely erosion rates, stream habitat quality, and aquatic community diversity. An important measure is “flashiness” or the rate a stream rises and falls through a storm event.</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b="1" sz="1100" u="sng">
              <a:solidFill>
                <a:schemeClr val="dk1"/>
              </a:solidFill>
              <a:highlight>
                <a:srgbClr val="FFFFFF"/>
              </a:highlight>
            </a:endParaRPr>
          </a:p>
        </p:txBody>
      </p:sp>
      <p:sp>
        <p:nvSpPr>
          <p:cNvPr id="116" name="Google Shape;116;p18"/>
          <p:cNvSpPr txBox="1"/>
          <p:nvPr/>
        </p:nvSpPr>
        <p:spPr>
          <a:xfrm>
            <a:off x="0" y="3140650"/>
            <a:ext cx="3895200" cy="20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50">
                <a:solidFill>
                  <a:schemeClr val="dk1"/>
                </a:solidFill>
                <a:highlight>
                  <a:srgbClr val="FFFFFF"/>
                </a:highlight>
              </a:rPr>
              <a:t>In </a:t>
            </a:r>
            <a:r>
              <a:rPr b="1" lang="en" sz="1050">
                <a:solidFill>
                  <a:schemeClr val="dk1"/>
                </a:solidFill>
                <a:highlight>
                  <a:srgbClr val="FFFFFF"/>
                </a:highlight>
              </a:rPr>
              <a:t>Millers Creek</a:t>
            </a:r>
            <a:r>
              <a:rPr lang="en" sz="1050">
                <a:solidFill>
                  <a:schemeClr val="dk1"/>
                </a:solidFill>
                <a:highlight>
                  <a:srgbClr val="FFFFFF"/>
                </a:highlight>
              </a:rPr>
              <a:t> </a:t>
            </a:r>
            <a:r>
              <a:rPr lang="en" sz="1100">
                <a:solidFill>
                  <a:schemeClr val="dk1"/>
                </a:solidFill>
                <a:highlight>
                  <a:srgbClr val="FFFFFF"/>
                </a:highlight>
              </a:rPr>
              <a:t>high stream flows after storms still cause massive erosion and destroy habitat. While there have been improvements in recent years, the problem is not yet solved. In particular some of the smaller tributaries are downcutting and eroding at very high rates.</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10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a:p>
            <a:pPr indent="0" lvl="0" marL="0" rtl="0" algn="l">
              <a:lnSpc>
                <a:spcPct val="115000"/>
              </a:lnSpc>
              <a:spcBef>
                <a:spcPts val="0"/>
              </a:spcBef>
              <a:spcAft>
                <a:spcPts val="0"/>
              </a:spcAft>
              <a:buNone/>
            </a:pPr>
            <a:r>
              <a:t/>
            </a:r>
            <a:endParaRPr b="1" sz="1100">
              <a:solidFill>
                <a:schemeClr val="dk1"/>
              </a:solidFill>
              <a:highlight>
                <a:srgbClr val="FFFFFF"/>
              </a:highlight>
            </a:endParaRPr>
          </a:p>
        </p:txBody>
      </p:sp>
      <p:sp>
        <p:nvSpPr>
          <p:cNvPr id="117" name="Google Shape;117;p18"/>
          <p:cNvSpPr txBox="1"/>
          <p:nvPr/>
        </p:nvSpPr>
        <p:spPr>
          <a:xfrm>
            <a:off x="4024500" y="3140650"/>
            <a:ext cx="4807800" cy="136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50">
                <a:solidFill>
                  <a:schemeClr val="dk1"/>
                </a:solidFill>
                <a:highlight>
                  <a:srgbClr val="FFFFFF"/>
                </a:highlight>
              </a:rPr>
              <a:t>Fleming Creek</a:t>
            </a:r>
            <a:r>
              <a:rPr lang="en" sz="1050">
                <a:solidFill>
                  <a:schemeClr val="dk1"/>
                </a:solidFill>
                <a:highlight>
                  <a:srgbClr val="FFFFFF"/>
                </a:highlight>
              </a:rPr>
              <a:t> has a flashiness rating that is high for comparable Michigan streams, but average for the Midwest.</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for the discharge of Millers and Fleming Creeks</a:t>
            </a:r>
            <a:endParaRPr/>
          </a:p>
        </p:txBody>
      </p:sp>
      <p:pic>
        <p:nvPicPr>
          <p:cNvPr id="123" name="Google Shape;123;p19"/>
          <p:cNvPicPr preferRelativeResize="0"/>
          <p:nvPr/>
        </p:nvPicPr>
        <p:blipFill>
          <a:blip r:embed="rId3">
            <a:alphaModFix/>
          </a:blip>
          <a:stretch>
            <a:fillRect/>
          </a:stretch>
        </p:blipFill>
        <p:spPr>
          <a:xfrm>
            <a:off x="311700" y="1329025"/>
            <a:ext cx="4508675" cy="2316600"/>
          </a:xfrm>
          <a:prstGeom prst="rect">
            <a:avLst/>
          </a:prstGeom>
          <a:noFill/>
          <a:ln>
            <a:noFill/>
          </a:ln>
        </p:spPr>
      </p:pic>
      <p:pic>
        <p:nvPicPr>
          <p:cNvPr id="124" name="Google Shape;124;p19"/>
          <p:cNvPicPr preferRelativeResize="0"/>
          <p:nvPr/>
        </p:nvPicPr>
        <p:blipFill>
          <a:blip r:embed="rId4">
            <a:alphaModFix/>
          </a:blip>
          <a:stretch>
            <a:fillRect/>
          </a:stretch>
        </p:blipFill>
        <p:spPr>
          <a:xfrm>
            <a:off x="2326525" y="2787200"/>
            <a:ext cx="6354600" cy="1564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8" name="Shape 128"/>
        <p:cNvGrpSpPr/>
        <p:nvPr/>
      </p:nvGrpSpPr>
      <p:grpSpPr>
        <a:xfrm>
          <a:off x="0" y="0"/>
          <a:ext cx="0" cy="0"/>
          <a:chOff x="0" y="0"/>
          <a:chExt cx="0" cy="0"/>
        </a:xfrm>
      </p:grpSpPr>
      <p:sp>
        <p:nvSpPr>
          <p:cNvPr id="129" name="Google Shape;129;p20"/>
          <p:cNvSpPr/>
          <p:nvPr/>
        </p:nvSpPr>
        <p:spPr>
          <a:xfrm>
            <a:off x="387900" y="3208250"/>
            <a:ext cx="3120600" cy="18318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rPr>
              <a:t>Possible shapes to use:</a:t>
            </a:r>
            <a:endParaRPr b="1" sz="2000">
              <a:solidFill>
                <a:srgbClr val="FFFFFF"/>
              </a:solidFill>
            </a:endParaRPr>
          </a:p>
        </p:txBody>
      </p:sp>
      <p:sp>
        <p:nvSpPr>
          <p:cNvPr id="130" name="Google Shape;130;p20"/>
          <p:cNvSpPr/>
          <p:nvPr/>
        </p:nvSpPr>
        <p:spPr>
          <a:xfrm>
            <a:off x="387900" y="1495163"/>
            <a:ext cx="3120600" cy="15549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rPr>
              <a:t>Additional term(s) to add to model:</a:t>
            </a:r>
            <a:endParaRPr b="1" sz="2000">
              <a:solidFill>
                <a:srgbClr val="FFFFFF"/>
              </a:solidFill>
            </a:endParaRPr>
          </a:p>
        </p:txBody>
      </p:sp>
      <p:sp>
        <p:nvSpPr>
          <p:cNvPr id="131" name="Google Shape;131;p20"/>
          <p:cNvSpPr txBox="1"/>
          <p:nvPr>
            <p:ph type="title"/>
          </p:nvPr>
        </p:nvSpPr>
        <p:spPr>
          <a:xfrm>
            <a:off x="311700" y="640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Model Revision:</a:t>
            </a:r>
            <a:endParaRPr b="1">
              <a:solidFill>
                <a:srgbClr val="FFFFFF"/>
              </a:solidFill>
            </a:endParaRPr>
          </a:p>
        </p:txBody>
      </p:sp>
      <p:sp>
        <p:nvSpPr>
          <p:cNvPr id="132" name="Google Shape;132;p20"/>
          <p:cNvSpPr/>
          <p:nvPr/>
        </p:nvSpPr>
        <p:spPr>
          <a:xfrm>
            <a:off x="1359300" y="2367900"/>
            <a:ext cx="1053000" cy="4077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Flashiness</a:t>
            </a:r>
            <a:endParaRPr sz="1000"/>
          </a:p>
        </p:txBody>
      </p:sp>
      <p:sp>
        <p:nvSpPr>
          <p:cNvPr id="133" name="Google Shape;133;p20"/>
          <p:cNvSpPr/>
          <p:nvPr/>
        </p:nvSpPr>
        <p:spPr>
          <a:xfrm>
            <a:off x="552075" y="3629675"/>
            <a:ext cx="363900" cy="343500"/>
          </a:xfrm>
          <a:prstGeom prst="mathPlus">
            <a:avLst>
              <a:gd fmla="val 2352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34" name="Google Shape;134;p20"/>
          <p:cNvSpPr/>
          <p:nvPr/>
        </p:nvSpPr>
        <p:spPr>
          <a:xfrm>
            <a:off x="510675" y="4217525"/>
            <a:ext cx="446700" cy="343500"/>
          </a:xfrm>
          <a:prstGeom prst="mathMinus">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1053000" y="3527500"/>
            <a:ext cx="446700" cy="572700"/>
          </a:xfrm>
          <a:prstGeom prst="upArrowCallout">
            <a:avLst>
              <a:gd fmla="val 25000" name="adj1"/>
              <a:gd fmla="val 25000" name="adj2"/>
              <a:gd fmla="val 25000" name="adj3"/>
              <a:gd fmla="val 64977" name="adj4"/>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rot="10800000">
            <a:off x="1113975" y="4317450"/>
            <a:ext cx="446700" cy="572700"/>
          </a:xfrm>
          <a:prstGeom prst="upArrowCallout">
            <a:avLst>
              <a:gd fmla="val 25000" name="adj1"/>
              <a:gd fmla="val 25000" name="adj2"/>
              <a:gd fmla="val 25000" name="adj3"/>
              <a:gd fmla="val 64977" name="adj4"/>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a:off x="2482275" y="3605825"/>
            <a:ext cx="680100" cy="23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0"/>
          <p:cNvGrpSpPr/>
          <p:nvPr/>
        </p:nvGrpSpPr>
        <p:grpSpPr>
          <a:xfrm>
            <a:off x="2482275" y="3922950"/>
            <a:ext cx="939475" cy="394500"/>
            <a:chOff x="2291175" y="4179125"/>
            <a:chExt cx="939475" cy="394500"/>
          </a:xfrm>
        </p:grpSpPr>
        <p:sp>
          <p:nvSpPr>
            <p:cNvPr id="139" name="Google Shape;139;p20"/>
            <p:cNvSpPr/>
            <p:nvPr/>
          </p:nvSpPr>
          <p:spPr>
            <a:xfrm>
              <a:off x="2291175" y="4204625"/>
              <a:ext cx="871200" cy="3435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rot="5400000">
              <a:off x="2861650" y="4204625"/>
              <a:ext cx="394500" cy="3435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1" name="Google Shape;141;p20"/>
          <p:cNvPicPr preferRelativeResize="0"/>
          <p:nvPr/>
        </p:nvPicPr>
        <p:blipFill>
          <a:blip r:embed="rId3">
            <a:alphaModFix/>
          </a:blip>
          <a:stretch>
            <a:fillRect/>
          </a:stretch>
        </p:blipFill>
        <p:spPr>
          <a:xfrm>
            <a:off x="2640375" y="4317450"/>
            <a:ext cx="363900" cy="363900"/>
          </a:xfrm>
          <a:prstGeom prst="rect">
            <a:avLst/>
          </a:prstGeom>
          <a:noFill/>
          <a:ln>
            <a:noFill/>
          </a:ln>
        </p:spPr>
      </p:pic>
      <p:pic>
        <p:nvPicPr>
          <p:cNvPr id="142" name="Google Shape;142;p20"/>
          <p:cNvPicPr preferRelativeResize="0"/>
          <p:nvPr/>
        </p:nvPicPr>
        <p:blipFill>
          <a:blip r:embed="rId4">
            <a:alphaModFix/>
          </a:blip>
          <a:stretch>
            <a:fillRect/>
          </a:stretch>
        </p:blipFill>
        <p:spPr>
          <a:xfrm>
            <a:off x="1686788" y="3616113"/>
            <a:ext cx="608399" cy="395462"/>
          </a:xfrm>
          <a:prstGeom prst="rect">
            <a:avLst/>
          </a:prstGeom>
          <a:noFill/>
          <a:ln>
            <a:noFill/>
          </a:ln>
        </p:spPr>
      </p:pic>
      <p:pic>
        <p:nvPicPr>
          <p:cNvPr id="143" name="Google Shape;143;p20"/>
          <p:cNvPicPr preferRelativeResize="0"/>
          <p:nvPr/>
        </p:nvPicPr>
        <p:blipFill>
          <a:blip r:embed="rId5">
            <a:alphaModFix/>
          </a:blip>
          <a:stretch>
            <a:fillRect/>
          </a:stretch>
        </p:blipFill>
        <p:spPr>
          <a:xfrm>
            <a:off x="1717275" y="4317440"/>
            <a:ext cx="608400" cy="437372"/>
          </a:xfrm>
          <a:prstGeom prst="rect">
            <a:avLst/>
          </a:prstGeom>
          <a:noFill/>
          <a:ln>
            <a:noFill/>
          </a:ln>
        </p:spPr>
      </p:pic>
      <p:sp>
        <p:nvSpPr>
          <p:cNvPr id="144" name="Google Shape;144;p20"/>
          <p:cNvSpPr txBox="1"/>
          <p:nvPr/>
        </p:nvSpPr>
        <p:spPr>
          <a:xfrm>
            <a:off x="3864300" y="1213000"/>
            <a:ext cx="4968000" cy="3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Using the additional terms and other shapes and symbols necessary, revise your initial model based on what you learned from the video, reading and data presented on the previous slides. </a:t>
            </a:r>
            <a:endParaRPr sz="3000">
              <a:solidFill>
                <a:srgbClr val="FFFFFF"/>
              </a:solidFill>
            </a:endParaRPr>
          </a:p>
        </p:txBody>
      </p:sp>
      <p:sp>
        <p:nvSpPr>
          <p:cNvPr id="145" name="Google Shape;145;p20"/>
          <p:cNvSpPr txBox="1"/>
          <p:nvPr>
            <p:ph type="title"/>
          </p:nvPr>
        </p:nvSpPr>
        <p:spPr>
          <a:xfrm>
            <a:off x="0" y="0"/>
            <a:ext cx="1053000" cy="7134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Stream Discharge</a:t>
            </a:r>
            <a:endParaRPr b="1" sz="1400"/>
          </a:p>
          <a:p>
            <a:pPr indent="0" lvl="0" marL="0" rtl="0" algn="l">
              <a:spcBef>
                <a:spcPts val="0"/>
              </a:spcBef>
              <a:spcAft>
                <a:spcPts val="0"/>
              </a:spcAft>
              <a:buNone/>
            </a:pPr>
            <a:r>
              <a:t/>
            </a:r>
            <a:endParaRPr b="1" sz="1400"/>
          </a:p>
        </p:txBody>
      </p:sp>
      <p:sp>
        <p:nvSpPr>
          <p:cNvPr id="146" name="Google Shape;146;p20"/>
          <p:cNvSpPr txBox="1"/>
          <p:nvPr>
            <p:ph type="title"/>
          </p:nvPr>
        </p:nvSpPr>
        <p:spPr>
          <a:xfrm>
            <a:off x="1160475" y="-22350"/>
            <a:ext cx="7944300" cy="7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FFFF00"/>
                </a:solidFill>
              </a:rPr>
              <a:t>Research Question:</a:t>
            </a:r>
            <a:r>
              <a:rPr b="1" i="1" lang="en" sz="1900">
                <a:solidFill>
                  <a:srgbClr val="FFFF00"/>
                </a:solidFill>
              </a:rPr>
              <a:t> </a:t>
            </a:r>
            <a:r>
              <a:rPr b="1" i="1" lang="en" sz="1900">
                <a:solidFill>
                  <a:srgbClr val="FFFF00"/>
                </a:solidFill>
              </a:rPr>
              <a:t>How does stream discharge affect the health of a watershed?</a:t>
            </a:r>
            <a:endParaRPr b="1" i="1" sz="190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pic>
        <p:nvPicPr>
          <p:cNvPr id="151" name="Google Shape;151;p21"/>
          <p:cNvPicPr preferRelativeResize="0"/>
          <p:nvPr/>
        </p:nvPicPr>
        <p:blipFill>
          <a:blip r:embed="rId3">
            <a:alphaModFix/>
          </a:blip>
          <a:stretch>
            <a:fillRect/>
          </a:stretch>
        </p:blipFill>
        <p:spPr>
          <a:xfrm>
            <a:off x="1243851" y="0"/>
            <a:ext cx="6656298" cy="5143501"/>
          </a:xfrm>
          <a:prstGeom prst="rect">
            <a:avLst/>
          </a:prstGeom>
          <a:noFill/>
          <a:ln>
            <a:noFill/>
          </a:ln>
        </p:spPr>
      </p:pic>
      <p:sp>
        <p:nvSpPr>
          <p:cNvPr id="152" name="Google Shape;152;p21"/>
          <p:cNvSpPr txBox="1"/>
          <p:nvPr/>
        </p:nvSpPr>
        <p:spPr>
          <a:xfrm>
            <a:off x="3322725" y="446300"/>
            <a:ext cx="3615900" cy="417300"/>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t>Which creek is healthier in terms of stream discharge?</a:t>
            </a:r>
            <a:endParaRPr b="1" i="1" sz="900"/>
          </a:p>
        </p:txBody>
      </p:sp>
      <p:sp>
        <p:nvSpPr>
          <p:cNvPr id="153" name="Google Shape;153;p21"/>
          <p:cNvSpPr txBox="1"/>
          <p:nvPr/>
        </p:nvSpPr>
        <p:spPr>
          <a:xfrm>
            <a:off x="4689850" y="1343925"/>
            <a:ext cx="2947800" cy="4173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Type your claim here</a:t>
            </a:r>
            <a:endParaRPr b="1" i="1" sz="1200">
              <a:solidFill>
                <a:srgbClr val="FF0000"/>
              </a:solidFill>
            </a:endParaRPr>
          </a:p>
        </p:txBody>
      </p:sp>
      <p:sp>
        <p:nvSpPr>
          <p:cNvPr id="154" name="Google Shape;154;p21"/>
          <p:cNvSpPr txBox="1"/>
          <p:nvPr/>
        </p:nvSpPr>
        <p:spPr>
          <a:xfrm>
            <a:off x="1479550" y="1539475"/>
            <a:ext cx="2887500" cy="1491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Type two pieces of evidence here</a:t>
            </a:r>
            <a:endParaRPr b="1" i="1" sz="1200">
              <a:solidFill>
                <a:srgbClr val="FF0000"/>
              </a:solidFill>
            </a:endParaRPr>
          </a:p>
          <a:p>
            <a:pPr indent="-317500" lvl="0" marL="457200" rtl="0" algn="l">
              <a:spcBef>
                <a:spcPts val="0"/>
              </a:spcBef>
              <a:spcAft>
                <a:spcPts val="0"/>
              </a:spcAft>
              <a:buSzPts val="1400"/>
              <a:buAutoNum type="arabicPeriod"/>
            </a:pPr>
            <a:r>
              <a:t/>
            </a:r>
            <a:endParaRPr b="1"/>
          </a:p>
          <a:p>
            <a:pPr indent="0" lvl="0" marL="457200" rtl="0" algn="l">
              <a:spcBef>
                <a:spcPts val="0"/>
              </a:spcBef>
              <a:spcAft>
                <a:spcPts val="0"/>
              </a:spcAft>
              <a:buNone/>
            </a:pPr>
            <a:r>
              <a:t/>
            </a:r>
            <a:endParaRPr b="1"/>
          </a:p>
          <a:p>
            <a:pPr indent="0" lvl="0" marL="457200" rtl="0" algn="l">
              <a:spcBef>
                <a:spcPts val="0"/>
              </a:spcBef>
              <a:spcAft>
                <a:spcPts val="0"/>
              </a:spcAft>
              <a:buNone/>
            </a:pPr>
            <a:r>
              <a:t/>
            </a:r>
            <a:endParaRPr b="1"/>
          </a:p>
          <a:p>
            <a:pPr indent="-317500" lvl="0" marL="457200" rtl="0" algn="l">
              <a:spcBef>
                <a:spcPts val="0"/>
              </a:spcBef>
              <a:spcAft>
                <a:spcPts val="0"/>
              </a:spcAft>
              <a:buSzPts val="1400"/>
              <a:buAutoNum type="arabicPeriod"/>
            </a:pPr>
            <a:r>
              <a:t/>
            </a:r>
            <a:endParaRPr b="1"/>
          </a:p>
        </p:txBody>
      </p:sp>
      <p:sp>
        <p:nvSpPr>
          <p:cNvPr id="155" name="Google Shape;155;p21"/>
          <p:cNvSpPr txBox="1"/>
          <p:nvPr/>
        </p:nvSpPr>
        <p:spPr>
          <a:xfrm>
            <a:off x="4720000" y="2319250"/>
            <a:ext cx="2887500" cy="1245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FF0000"/>
                </a:solidFill>
              </a:rPr>
              <a:t>Predict or explain why the evidence supports the claim</a:t>
            </a:r>
            <a:endParaRPr b="1" i="1" sz="1200">
              <a:solidFill>
                <a:srgbClr val="FF0000"/>
              </a:solidFill>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a:p>
            <a:pPr indent="-317500" lvl="0" marL="457200" rtl="0" algn="l">
              <a:spcBef>
                <a:spcPts val="0"/>
              </a:spcBef>
              <a:spcAft>
                <a:spcPts val="0"/>
              </a:spcAft>
              <a:buSzPts val="1400"/>
              <a:buChar char="●"/>
            </a:pPr>
            <a:r>
              <a:t/>
            </a:r>
            <a:endParaRPr/>
          </a:p>
        </p:txBody>
      </p:sp>
      <p:sp>
        <p:nvSpPr>
          <p:cNvPr id="156" name="Google Shape;156;p21"/>
          <p:cNvSpPr txBox="1"/>
          <p:nvPr>
            <p:ph type="title"/>
          </p:nvPr>
        </p:nvSpPr>
        <p:spPr>
          <a:xfrm>
            <a:off x="0" y="0"/>
            <a:ext cx="1053000" cy="714600"/>
          </a:xfrm>
          <a:prstGeom prst="rect">
            <a:avLst/>
          </a:prstGeom>
          <a:solidFill>
            <a:srgbClr val="D5A6BD"/>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Stream Discharge</a:t>
            </a:r>
            <a:endParaRPr b="1" sz="1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