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d8ed43c3a_1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d8ed43c3a_1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en" sz="1400"/>
              <a:t>The research question is provided.</a:t>
            </a:r>
            <a:endParaRPr b="1" sz="1400"/>
          </a:p>
          <a:p>
            <a:pPr indent="-317500" lvl="0" marL="457200" rtl="0" algn="l">
              <a:spcBef>
                <a:spcPts val="0"/>
              </a:spcBef>
              <a:spcAft>
                <a:spcPts val="0"/>
              </a:spcAft>
              <a:buSzPts val="1400"/>
              <a:buAutoNum type="arabicPeriod"/>
            </a:pPr>
            <a:r>
              <a:rPr b="1" lang="en" sz="1400"/>
              <a:t>Develop and write a claim </a:t>
            </a:r>
            <a:r>
              <a:rPr b="1" i="1" lang="en" sz="1400">
                <a:solidFill>
                  <a:srgbClr val="9900FF"/>
                </a:solidFill>
              </a:rPr>
              <a:t>(one sentence answer to the research question)</a:t>
            </a:r>
            <a:r>
              <a:rPr b="1" lang="en" sz="1400"/>
              <a:t> in the appropriate place in the graphic organizer.</a:t>
            </a:r>
            <a:endParaRPr b="1" sz="1400"/>
          </a:p>
          <a:p>
            <a:pPr indent="-317500" lvl="0" marL="457200" rtl="0" algn="l">
              <a:spcBef>
                <a:spcPts val="0"/>
              </a:spcBef>
              <a:spcAft>
                <a:spcPts val="0"/>
              </a:spcAft>
              <a:buSzPts val="1400"/>
              <a:buAutoNum type="arabicPeriod"/>
            </a:pPr>
            <a:r>
              <a:rPr b="1" lang="en" sz="1400"/>
              <a:t>Identify two pieces of evidence from the data provided that support the claim and type them into the appropriate place.</a:t>
            </a:r>
            <a:endParaRPr b="1" sz="1400"/>
          </a:p>
          <a:p>
            <a:pPr indent="0" lvl="0" marL="457200" rtl="0" algn="l">
              <a:spcBef>
                <a:spcPts val="0"/>
              </a:spcBef>
              <a:spcAft>
                <a:spcPts val="0"/>
              </a:spcAft>
              <a:buNone/>
            </a:pPr>
            <a:r>
              <a:rPr b="1" i="1" lang="en" sz="1400">
                <a:solidFill>
                  <a:srgbClr val="9900FF"/>
                </a:solidFill>
              </a:rPr>
              <a:t>HINT: try to use quantitative data as part of the evidence</a:t>
            </a:r>
            <a:endParaRPr b="1" i="1" sz="1400">
              <a:solidFill>
                <a:srgbClr val="9900FF"/>
              </a:solidFill>
            </a:endParaRPr>
          </a:p>
          <a:p>
            <a:pPr indent="-317500" lvl="0" marL="457200" rtl="0" algn="l">
              <a:spcBef>
                <a:spcPts val="0"/>
              </a:spcBef>
              <a:spcAft>
                <a:spcPts val="0"/>
              </a:spcAft>
              <a:buSzPts val="1400"/>
              <a:buAutoNum type="arabicPeriod"/>
            </a:pPr>
            <a:r>
              <a:rPr b="1" lang="en" sz="1400"/>
              <a:t>Write three bullet points describing the science that explains or predicts why the evidence supports the claim.</a:t>
            </a:r>
            <a:endParaRPr b="1" sz="1400"/>
          </a:p>
          <a:p>
            <a:pPr indent="0" lvl="0" marL="457200" rtl="0" algn="l">
              <a:spcBef>
                <a:spcPts val="0"/>
              </a:spcBef>
              <a:spcAft>
                <a:spcPts val="0"/>
              </a:spcAft>
              <a:buNone/>
            </a:pPr>
            <a:r>
              <a:rPr b="1" i="1" lang="en" sz="1400">
                <a:solidFill>
                  <a:srgbClr val="9900FF"/>
                </a:solidFill>
              </a:rPr>
              <a:t>HINT: stay focused on the research question</a:t>
            </a:r>
            <a:endParaRPr b="1" i="1" sz="1400">
              <a:solidFill>
                <a:srgbClr val="9900FF"/>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53a1a17ed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53a1a17ed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Protocol/Expectations/Insights:</a:t>
            </a:r>
            <a:endParaRPr b="1" sz="1400"/>
          </a:p>
          <a:p>
            <a:pPr indent="-317500" lvl="0" marL="457200" rtl="0" algn="l">
              <a:spcBef>
                <a:spcPts val="0"/>
              </a:spcBef>
              <a:spcAft>
                <a:spcPts val="0"/>
              </a:spcAft>
              <a:buSzPts val="1400"/>
              <a:buAutoNum type="arabicPeriod"/>
            </a:pPr>
            <a:r>
              <a:rPr b="1" lang="en" sz="1400"/>
              <a:t>Build this model to represent your group’s vision of the relationships between these system components</a:t>
            </a:r>
            <a:endParaRPr b="1" sz="1400"/>
          </a:p>
          <a:p>
            <a:pPr indent="-317500" lvl="0" marL="457200" rtl="0" algn="l">
              <a:spcBef>
                <a:spcPts val="0"/>
              </a:spcBef>
              <a:spcAft>
                <a:spcPts val="0"/>
              </a:spcAft>
              <a:buSzPts val="1400"/>
              <a:buAutoNum type="arabicPeriod"/>
            </a:pPr>
            <a:r>
              <a:rPr b="1" lang="en" sz="1400">
                <a:solidFill>
                  <a:schemeClr val="dk1"/>
                </a:solidFill>
              </a:rPr>
              <a:t>Model needs to include the basic food web and abiotic factors that influence - feel free to add more based on what you need</a:t>
            </a:r>
            <a:endParaRPr b="1" sz="1400"/>
          </a:p>
          <a:p>
            <a:pPr indent="-317500" lvl="0" marL="457200" rtl="0" algn="l">
              <a:spcBef>
                <a:spcPts val="0"/>
              </a:spcBef>
              <a:spcAft>
                <a:spcPts val="0"/>
              </a:spcAft>
              <a:buSzPts val="1400"/>
              <a:buAutoNum type="arabicPeriod"/>
            </a:pPr>
            <a:r>
              <a:rPr b="1" lang="en" sz="1400"/>
              <a:t>Adjust sizes, colors, fonts, etc... of any objects</a:t>
            </a:r>
            <a:endParaRPr b="1" sz="1400"/>
          </a:p>
          <a:p>
            <a:pPr indent="-317500" lvl="0" marL="457200" rtl="0" algn="l">
              <a:spcBef>
                <a:spcPts val="0"/>
              </a:spcBef>
              <a:spcAft>
                <a:spcPts val="0"/>
              </a:spcAft>
              <a:buSzPts val="1400"/>
              <a:buAutoNum type="arabicPeriod"/>
            </a:pPr>
            <a:r>
              <a:rPr b="1" lang="en" sz="1400"/>
              <a:t>Copy objects if needed</a:t>
            </a:r>
            <a:endParaRPr b="1" sz="1400"/>
          </a:p>
          <a:p>
            <a:pPr indent="-317500" lvl="0" marL="457200" rtl="0" algn="l">
              <a:spcBef>
                <a:spcPts val="0"/>
              </a:spcBef>
              <a:spcAft>
                <a:spcPts val="0"/>
              </a:spcAft>
              <a:buSzPts val="1400"/>
              <a:buAutoNum type="arabicPeriod"/>
            </a:pPr>
            <a:r>
              <a:rPr b="1" i="1" lang="en" sz="1400">
                <a:solidFill>
                  <a:schemeClr val="dk1"/>
                </a:solidFill>
              </a:rPr>
              <a:t>Hint:</a:t>
            </a:r>
            <a:r>
              <a:rPr b="1" lang="en" sz="1400">
                <a:solidFill>
                  <a:schemeClr val="dk1"/>
                </a:solidFill>
              </a:rPr>
              <a:t> Use the “INSERT” tab and select “SHAPE” to find additional shapes and arrows to use</a:t>
            </a:r>
            <a:endParaRPr b="1"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934d0f93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934d0f93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Janet’s Video description of BMI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sz="24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a007fd23c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9a007fd23c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a007fd23c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a007fd23c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9a007fd23c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9a007fd23c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979e4275b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979e4275b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a007fd23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a007fd23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d8ed43c3a_1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d8ed43c3a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en" sz="1400"/>
              <a:t>Return to the initial model you built</a:t>
            </a:r>
            <a:endParaRPr b="1" sz="1400"/>
          </a:p>
          <a:p>
            <a:pPr indent="-317500" lvl="0" marL="457200" rtl="0" algn="l">
              <a:spcBef>
                <a:spcPts val="0"/>
              </a:spcBef>
              <a:spcAft>
                <a:spcPts val="0"/>
              </a:spcAft>
              <a:buSzPts val="1400"/>
              <a:buAutoNum type="arabicPeriod"/>
            </a:pPr>
            <a:r>
              <a:rPr b="1" lang="en" sz="1400"/>
              <a:t>Now that you know a little more about your assigned variable, revise the model to reflect what you have learned.</a:t>
            </a:r>
            <a:endParaRPr b="1" sz="1400"/>
          </a:p>
          <a:p>
            <a:pPr indent="-317500" lvl="0" marL="457200" rtl="0" algn="l">
              <a:spcBef>
                <a:spcPts val="0"/>
              </a:spcBef>
              <a:spcAft>
                <a:spcPts val="0"/>
              </a:spcAft>
              <a:buSzPts val="1400"/>
              <a:buAutoNum type="arabicPeriod"/>
            </a:pPr>
            <a:r>
              <a:rPr b="1" lang="en" sz="1400"/>
              <a:t>You are required to add the term(s) on this slide.</a:t>
            </a:r>
            <a:endParaRPr b="1" sz="1400"/>
          </a:p>
          <a:p>
            <a:pPr indent="-317500" lvl="0" marL="457200" rtl="0" algn="l">
              <a:spcBef>
                <a:spcPts val="0"/>
              </a:spcBef>
              <a:spcAft>
                <a:spcPts val="0"/>
              </a:spcAft>
              <a:buSzPts val="1400"/>
              <a:buAutoNum type="arabicPeriod"/>
            </a:pPr>
            <a:r>
              <a:rPr b="1" lang="en" sz="1400"/>
              <a:t>The other shapes are for your model revision consideration. These are optional.</a:t>
            </a:r>
            <a:endParaRPr b="1"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drive.google.com/file/d/1n7zj5KSI1dFV6XmoXOmSfgGvvBBNfQNW/view"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11047" l="45048" r="23611" t="15884"/>
          <a:stretch/>
        </p:blipFill>
        <p:spPr>
          <a:xfrm>
            <a:off x="866912" y="157950"/>
            <a:ext cx="3524700" cy="4827600"/>
          </a:xfrm>
          <a:prstGeom prst="rect">
            <a:avLst/>
          </a:prstGeom>
          <a:noFill/>
          <a:ln>
            <a:noFill/>
          </a:ln>
        </p:spPr>
      </p:pic>
      <p:pic>
        <p:nvPicPr>
          <p:cNvPr id="55" name="Google Shape;55;p13"/>
          <p:cNvPicPr preferRelativeResize="0"/>
          <p:nvPr/>
        </p:nvPicPr>
        <p:blipFill rotWithShape="1">
          <a:blip r:embed="rId4">
            <a:alphaModFix/>
          </a:blip>
          <a:srcRect b="11072" l="10748" r="57996" t="15693"/>
          <a:stretch/>
        </p:blipFill>
        <p:spPr>
          <a:xfrm>
            <a:off x="4769734" y="157950"/>
            <a:ext cx="3507355" cy="48275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7" name="Shape 157"/>
        <p:cNvGrpSpPr/>
        <p:nvPr/>
      </p:nvGrpSpPr>
      <p:grpSpPr>
        <a:xfrm>
          <a:off x="0" y="0"/>
          <a:ext cx="0" cy="0"/>
          <a:chOff x="0" y="0"/>
          <a:chExt cx="0" cy="0"/>
        </a:xfrm>
      </p:grpSpPr>
      <p:pic>
        <p:nvPicPr>
          <p:cNvPr id="158" name="Google Shape;158;p22"/>
          <p:cNvPicPr preferRelativeResize="0"/>
          <p:nvPr/>
        </p:nvPicPr>
        <p:blipFill>
          <a:blip r:embed="rId3">
            <a:alphaModFix/>
          </a:blip>
          <a:stretch>
            <a:fillRect/>
          </a:stretch>
        </p:blipFill>
        <p:spPr>
          <a:xfrm>
            <a:off x="1243851" y="0"/>
            <a:ext cx="6656298" cy="5143501"/>
          </a:xfrm>
          <a:prstGeom prst="rect">
            <a:avLst/>
          </a:prstGeom>
          <a:noFill/>
          <a:ln>
            <a:noFill/>
          </a:ln>
        </p:spPr>
      </p:pic>
      <p:sp>
        <p:nvSpPr>
          <p:cNvPr id="159" name="Google Shape;159;p22"/>
          <p:cNvSpPr txBox="1"/>
          <p:nvPr/>
        </p:nvSpPr>
        <p:spPr>
          <a:xfrm>
            <a:off x="3322725" y="446300"/>
            <a:ext cx="3615900" cy="417300"/>
          </a:xfrm>
          <a:prstGeom prst="rect">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a:solidFill>
                  <a:schemeClr val="dk1"/>
                </a:solidFill>
              </a:rPr>
              <a:t>Which creek is healthier in terms of temperature</a:t>
            </a:r>
            <a:r>
              <a:rPr b="1" i="1" lang="en"/>
              <a:t>?</a:t>
            </a:r>
            <a:endParaRPr b="1" i="1" sz="900"/>
          </a:p>
        </p:txBody>
      </p:sp>
      <p:sp>
        <p:nvSpPr>
          <p:cNvPr id="160" name="Google Shape;160;p22"/>
          <p:cNvSpPr txBox="1"/>
          <p:nvPr/>
        </p:nvSpPr>
        <p:spPr>
          <a:xfrm>
            <a:off x="4689850" y="1343925"/>
            <a:ext cx="2947800" cy="4173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a:solidFill>
                  <a:srgbClr val="FF0000"/>
                </a:solidFill>
              </a:rPr>
              <a:t>Type your claim here</a:t>
            </a:r>
            <a:endParaRPr b="1" i="1" sz="1200">
              <a:solidFill>
                <a:srgbClr val="FF0000"/>
              </a:solidFill>
            </a:endParaRPr>
          </a:p>
        </p:txBody>
      </p:sp>
      <p:sp>
        <p:nvSpPr>
          <p:cNvPr id="161" name="Google Shape;161;p22"/>
          <p:cNvSpPr txBox="1"/>
          <p:nvPr/>
        </p:nvSpPr>
        <p:spPr>
          <a:xfrm>
            <a:off x="1479550" y="1539475"/>
            <a:ext cx="2887500" cy="14916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a:solidFill>
                  <a:srgbClr val="FF0000"/>
                </a:solidFill>
              </a:rPr>
              <a:t>Type two pieces of evidence here</a:t>
            </a:r>
            <a:endParaRPr b="1" i="1" sz="1200">
              <a:solidFill>
                <a:srgbClr val="FF0000"/>
              </a:solidFill>
            </a:endParaRPr>
          </a:p>
          <a:p>
            <a:pPr indent="-317500" lvl="0" marL="457200" rtl="0" algn="l">
              <a:spcBef>
                <a:spcPts val="0"/>
              </a:spcBef>
              <a:spcAft>
                <a:spcPts val="0"/>
              </a:spcAft>
              <a:buSzPts val="1400"/>
              <a:buAutoNum type="arabicPeriod"/>
            </a:pPr>
            <a:r>
              <a:t/>
            </a:r>
            <a:endParaRPr b="1"/>
          </a:p>
          <a:p>
            <a:pPr indent="0" lvl="0" marL="457200" rtl="0" algn="l">
              <a:spcBef>
                <a:spcPts val="0"/>
              </a:spcBef>
              <a:spcAft>
                <a:spcPts val="0"/>
              </a:spcAft>
              <a:buNone/>
            </a:pPr>
            <a:r>
              <a:t/>
            </a:r>
            <a:endParaRPr b="1"/>
          </a:p>
          <a:p>
            <a:pPr indent="0" lvl="0" marL="457200" rtl="0" algn="l">
              <a:spcBef>
                <a:spcPts val="0"/>
              </a:spcBef>
              <a:spcAft>
                <a:spcPts val="0"/>
              </a:spcAft>
              <a:buNone/>
            </a:pPr>
            <a:r>
              <a:t/>
            </a:r>
            <a:endParaRPr b="1"/>
          </a:p>
          <a:p>
            <a:pPr indent="-317500" lvl="0" marL="457200" rtl="0" algn="l">
              <a:spcBef>
                <a:spcPts val="0"/>
              </a:spcBef>
              <a:spcAft>
                <a:spcPts val="0"/>
              </a:spcAft>
              <a:buSzPts val="1400"/>
              <a:buAutoNum type="arabicPeriod"/>
            </a:pPr>
            <a:r>
              <a:t/>
            </a:r>
            <a:endParaRPr b="1"/>
          </a:p>
        </p:txBody>
      </p:sp>
      <p:sp>
        <p:nvSpPr>
          <p:cNvPr id="162" name="Google Shape;162;p22"/>
          <p:cNvSpPr txBox="1"/>
          <p:nvPr/>
        </p:nvSpPr>
        <p:spPr>
          <a:xfrm>
            <a:off x="4720000" y="2319250"/>
            <a:ext cx="2887500" cy="12456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a:solidFill>
                  <a:srgbClr val="FF0000"/>
                </a:solidFill>
              </a:rPr>
              <a:t>Predict or explain why the evidence supports the claim</a:t>
            </a:r>
            <a:endParaRPr b="1" i="1" sz="1200">
              <a:solidFill>
                <a:srgbClr val="FF0000"/>
              </a:solidFill>
            </a:endParaRPr>
          </a:p>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p:txBody>
      </p:sp>
      <p:sp>
        <p:nvSpPr>
          <p:cNvPr id="163" name="Google Shape;163;p22"/>
          <p:cNvSpPr txBox="1"/>
          <p:nvPr>
            <p:ph type="title"/>
          </p:nvPr>
        </p:nvSpPr>
        <p:spPr>
          <a:xfrm>
            <a:off x="0" y="0"/>
            <a:ext cx="1667700" cy="714600"/>
          </a:xfrm>
          <a:prstGeom prst="rect">
            <a:avLst/>
          </a:prstGeom>
          <a:solidFill>
            <a:srgbClr val="D5A6BD"/>
          </a:solidFill>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t>Temperature</a:t>
            </a:r>
            <a:endParaRPr b="1"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0" y="0"/>
            <a:ext cx="1259100" cy="343500"/>
          </a:xfrm>
          <a:prstGeom prst="rect">
            <a:avLst/>
          </a:prstGeom>
          <a:solidFill>
            <a:srgbClr val="D5A6BD"/>
          </a:solidFill>
        </p:spPr>
        <p:txBody>
          <a:bodyPr anchorCtr="0" anchor="ctr" bIns="91425" lIns="91425" spcFirstLastPara="1" rIns="91425" wrap="square" tIns="91425">
            <a:noAutofit/>
          </a:bodyPr>
          <a:lstStyle/>
          <a:p>
            <a:pPr indent="0" lvl="0" marL="0" rtl="0" algn="l">
              <a:spcBef>
                <a:spcPts val="0"/>
              </a:spcBef>
              <a:spcAft>
                <a:spcPts val="0"/>
              </a:spcAft>
              <a:buNone/>
            </a:pPr>
            <a:r>
              <a:rPr b="1" lang="en" sz="1400"/>
              <a:t>Initial Model</a:t>
            </a:r>
            <a:endParaRPr b="1" sz="1400"/>
          </a:p>
        </p:txBody>
      </p:sp>
      <p:sp>
        <p:nvSpPr>
          <p:cNvPr id="61" name="Google Shape;61;p14"/>
          <p:cNvSpPr/>
          <p:nvPr/>
        </p:nvSpPr>
        <p:spPr>
          <a:xfrm>
            <a:off x="8047550" y="560100"/>
            <a:ext cx="10965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Respiration</a:t>
            </a:r>
            <a:endParaRPr sz="1000"/>
          </a:p>
        </p:txBody>
      </p:sp>
      <p:sp>
        <p:nvSpPr>
          <p:cNvPr id="62" name="Google Shape;62;p14"/>
          <p:cNvSpPr/>
          <p:nvPr/>
        </p:nvSpPr>
        <p:spPr>
          <a:xfrm>
            <a:off x="76175" y="4895637"/>
            <a:ext cx="608400" cy="1911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rot="-5400000">
            <a:off x="133635" y="4208829"/>
            <a:ext cx="535800" cy="2169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rot="5400000">
            <a:off x="-83284" y="4208813"/>
            <a:ext cx="535800" cy="2169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rot="10800000">
            <a:off x="76227" y="4671516"/>
            <a:ext cx="608400" cy="1911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76225" y="3638075"/>
            <a:ext cx="465300" cy="286200"/>
          </a:xfrm>
          <a:prstGeom prst="curvedUpArrow">
            <a:avLst>
              <a:gd fmla="val 25000" name="adj1"/>
              <a:gd fmla="val 50000" name="adj2"/>
              <a:gd fmla="val 25000" name="adj3"/>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8047550" y="76200"/>
            <a:ext cx="10965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Photosynthesis</a:t>
            </a:r>
            <a:endParaRPr sz="1000"/>
          </a:p>
        </p:txBody>
      </p:sp>
      <p:sp>
        <p:nvSpPr>
          <p:cNvPr id="68" name="Google Shape;68;p14"/>
          <p:cNvSpPr/>
          <p:nvPr/>
        </p:nvSpPr>
        <p:spPr>
          <a:xfrm>
            <a:off x="8047550" y="1049063"/>
            <a:ext cx="10965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Stream Flow</a:t>
            </a:r>
            <a:endParaRPr sz="1000"/>
          </a:p>
        </p:txBody>
      </p:sp>
      <p:sp>
        <p:nvSpPr>
          <p:cNvPr id="69" name="Google Shape;69;p14"/>
          <p:cNvSpPr/>
          <p:nvPr/>
        </p:nvSpPr>
        <p:spPr>
          <a:xfrm>
            <a:off x="8047550" y="1538025"/>
            <a:ext cx="10965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Sunlight</a:t>
            </a:r>
            <a:endParaRPr sz="1000"/>
          </a:p>
        </p:txBody>
      </p:sp>
      <p:grpSp>
        <p:nvGrpSpPr>
          <p:cNvPr id="70" name="Google Shape;70;p14"/>
          <p:cNvGrpSpPr/>
          <p:nvPr/>
        </p:nvGrpSpPr>
        <p:grpSpPr>
          <a:xfrm>
            <a:off x="4141045" y="4118475"/>
            <a:ext cx="1406556" cy="905864"/>
            <a:chOff x="5028420" y="4237850"/>
            <a:chExt cx="1406556" cy="905864"/>
          </a:xfrm>
        </p:grpSpPr>
        <p:pic>
          <p:nvPicPr>
            <p:cNvPr id="71" name="Google Shape;71;p14"/>
            <p:cNvPicPr preferRelativeResize="0"/>
            <p:nvPr/>
          </p:nvPicPr>
          <p:blipFill>
            <a:blip r:embed="rId3">
              <a:alphaModFix/>
            </a:blip>
            <a:stretch>
              <a:fillRect/>
            </a:stretch>
          </p:blipFill>
          <p:spPr>
            <a:xfrm>
              <a:off x="5028420" y="4277396"/>
              <a:ext cx="1406492" cy="866318"/>
            </a:xfrm>
            <a:prstGeom prst="rect">
              <a:avLst/>
            </a:prstGeom>
            <a:noFill/>
            <a:ln>
              <a:noFill/>
            </a:ln>
          </p:spPr>
        </p:pic>
        <p:sp>
          <p:nvSpPr>
            <p:cNvPr id="72" name="Google Shape;72;p14"/>
            <p:cNvSpPr txBox="1"/>
            <p:nvPr/>
          </p:nvSpPr>
          <p:spPr>
            <a:xfrm>
              <a:off x="5077477" y="4237850"/>
              <a:ext cx="13575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Mayfly larvae</a:t>
              </a:r>
              <a:endParaRPr/>
            </a:p>
          </p:txBody>
        </p:sp>
      </p:grpSp>
      <p:grpSp>
        <p:nvGrpSpPr>
          <p:cNvPr id="73" name="Google Shape;73;p14"/>
          <p:cNvGrpSpPr/>
          <p:nvPr/>
        </p:nvGrpSpPr>
        <p:grpSpPr>
          <a:xfrm>
            <a:off x="792599" y="4049379"/>
            <a:ext cx="1548173" cy="967131"/>
            <a:chOff x="747975" y="2017775"/>
            <a:chExt cx="1749150" cy="1107952"/>
          </a:xfrm>
        </p:grpSpPr>
        <p:pic>
          <p:nvPicPr>
            <p:cNvPr id="74" name="Google Shape;74;p14"/>
            <p:cNvPicPr preferRelativeResize="0"/>
            <p:nvPr/>
          </p:nvPicPr>
          <p:blipFill>
            <a:blip r:embed="rId4">
              <a:alphaModFix/>
            </a:blip>
            <a:stretch>
              <a:fillRect/>
            </a:stretch>
          </p:blipFill>
          <p:spPr>
            <a:xfrm>
              <a:off x="747975" y="2017775"/>
              <a:ext cx="1749150" cy="1107952"/>
            </a:xfrm>
            <a:prstGeom prst="rect">
              <a:avLst/>
            </a:prstGeom>
            <a:noFill/>
            <a:ln>
              <a:noFill/>
            </a:ln>
          </p:spPr>
        </p:pic>
        <p:sp>
          <p:nvSpPr>
            <p:cNvPr id="75" name="Google Shape;75;p14"/>
            <p:cNvSpPr txBox="1"/>
            <p:nvPr/>
          </p:nvSpPr>
          <p:spPr>
            <a:xfrm>
              <a:off x="779611" y="2520268"/>
              <a:ext cx="1613400" cy="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Dragonfly Larvae</a:t>
              </a:r>
              <a:endParaRPr>
                <a:solidFill>
                  <a:srgbClr val="FFFFFF"/>
                </a:solidFill>
              </a:endParaRPr>
            </a:p>
          </p:txBody>
        </p:sp>
      </p:grpSp>
      <p:grpSp>
        <p:nvGrpSpPr>
          <p:cNvPr id="76" name="Google Shape;76;p14"/>
          <p:cNvGrpSpPr/>
          <p:nvPr/>
        </p:nvGrpSpPr>
        <p:grpSpPr>
          <a:xfrm>
            <a:off x="2559238" y="4220527"/>
            <a:ext cx="1430281" cy="803812"/>
            <a:chOff x="2384194" y="2943604"/>
            <a:chExt cx="1778735" cy="1062821"/>
          </a:xfrm>
        </p:grpSpPr>
        <p:pic>
          <p:nvPicPr>
            <p:cNvPr id="77" name="Google Shape;77;p14"/>
            <p:cNvPicPr preferRelativeResize="0"/>
            <p:nvPr/>
          </p:nvPicPr>
          <p:blipFill>
            <a:blip r:embed="rId5">
              <a:alphaModFix/>
            </a:blip>
            <a:stretch>
              <a:fillRect/>
            </a:stretch>
          </p:blipFill>
          <p:spPr>
            <a:xfrm>
              <a:off x="2384194" y="2943604"/>
              <a:ext cx="1749150" cy="1062821"/>
            </a:xfrm>
            <a:prstGeom prst="rect">
              <a:avLst/>
            </a:prstGeom>
            <a:noFill/>
            <a:ln>
              <a:noFill/>
            </a:ln>
          </p:spPr>
        </p:pic>
        <p:sp>
          <p:nvSpPr>
            <p:cNvPr id="78" name="Google Shape;78;p14"/>
            <p:cNvSpPr txBox="1"/>
            <p:nvPr/>
          </p:nvSpPr>
          <p:spPr>
            <a:xfrm>
              <a:off x="2733729" y="3071798"/>
              <a:ext cx="1429200" cy="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Blue Gill</a:t>
              </a:r>
              <a:endParaRPr/>
            </a:p>
          </p:txBody>
        </p:sp>
      </p:grpSp>
      <p:grpSp>
        <p:nvGrpSpPr>
          <p:cNvPr id="79" name="Google Shape;79;p14"/>
          <p:cNvGrpSpPr/>
          <p:nvPr/>
        </p:nvGrpSpPr>
        <p:grpSpPr>
          <a:xfrm>
            <a:off x="7950825" y="3692750"/>
            <a:ext cx="1137875" cy="1393963"/>
            <a:chOff x="7764325" y="3692750"/>
            <a:chExt cx="1137875" cy="1393963"/>
          </a:xfrm>
        </p:grpSpPr>
        <p:pic>
          <p:nvPicPr>
            <p:cNvPr id="80" name="Google Shape;80;p14"/>
            <p:cNvPicPr preferRelativeResize="0"/>
            <p:nvPr/>
          </p:nvPicPr>
          <p:blipFill>
            <a:blip r:embed="rId6">
              <a:alphaModFix/>
            </a:blip>
            <a:stretch>
              <a:fillRect/>
            </a:stretch>
          </p:blipFill>
          <p:spPr>
            <a:xfrm>
              <a:off x="7764325" y="3837644"/>
              <a:ext cx="975300" cy="1249069"/>
            </a:xfrm>
            <a:prstGeom prst="rect">
              <a:avLst/>
            </a:prstGeom>
            <a:noFill/>
            <a:ln>
              <a:noFill/>
            </a:ln>
          </p:spPr>
        </p:pic>
        <p:sp>
          <p:nvSpPr>
            <p:cNvPr id="81" name="Google Shape;81;p14"/>
            <p:cNvSpPr txBox="1"/>
            <p:nvPr/>
          </p:nvSpPr>
          <p:spPr>
            <a:xfrm>
              <a:off x="7991700" y="3692750"/>
              <a:ext cx="910500" cy="53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Red Tailed Hawk</a:t>
              </a:r>
              <a:endParaRPr/>
            </a:p>
          </p:txBody>
        </p:sp>
      </p:grpSp>
      <p:grpSp>
        <p:nvGrpSpPr>
          <p:cNvPr id="82" name="Google Shape;82;p14"/>
          <p:cNvGrpSpPr/>
          <p:nvPr/>
        </p:nvGrpSpPr>
        <p:grpSpPr>
          <a:xfrm>
            <a:off x="8047550" y="2026975"/>
            <a:ext cx="1258950" cy="481800"/>
            <a:chOff x="8142975" y="2089875"/>
            <a:chExt cx="1258950" cy="481800"/>
          </a:xfrm>
        </p:grpSpPr>
        <p:sp>
          <p:nvSpPr>
            <p:cNvPr id="83" name="Google Shape;83;p14"/>
            <p:cNvSpPr/>
            <p:nvPr/>
          </p:nvSpPr>
          <p:spPr>
            <a:xfrm>
              <a:off x="8142975" y="2089875"/>
              <a:ext cx="1096500" cy="4818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txBox="1"/>
            <p:nvPr/>
          </p:nvSpPr>
          <p:spPr>
            <a:xfrm>
              <a:off x="8305425" y="2176500"/>
              <a:ext cx="1096500" cy="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Temperature</a:t>
              </a:r>
              <a:endParaRPr sz="1000"/>
            </a:p>
          </p:txBody>
        </p:sp>
      </p:grpSp>
      <p:grpSp>
        <p:nvGrpSpPr>
          <p:cNvPr id="85" name="Google Shape;85;p14"/>
          <p:cNvGrpSpPr/>
          <p:nvPr/>
        </p:nvGrpSpPr>
        <p:grpSpPr>
          <a:xfrm>
            <a:off x="6862925" y="3866725"/>
            <a:ext cx="1032525" cy="1220000"/>
            <a:chOff x="2817150" y="294475"/>
            <a:chExt cx="1032525" cy="1220000"/>
          </a:xfrm>
        </p:grpSpPr>
        <p:pic>
          <p:nvPicPr>
            <p:cNvPr id="86" name="Google Shape;86;p14"/>
            <p:cNvPicPr preferRelativeResize="0"/>
            <p:nvPr/>
          </p:nvPicPr>
          <p:blipFill>
            <a:blip r:embed="rId7">
              <a:alphaModFix/>
            </a:blip>
            <a:stretch>
              <a:fillRect/>
            </a:stretch>
          </p:blipFill>
          <p:spPr>
            <a:xfrm>
              <a:off x="2817907" y="343500"/>
              <a:ext cx="1031768" cy="1170975"/>
            </a:xfrm>
            <a:prstGeom prst="rect">
              <a:avLst/>
            </a:prstGeom>
            <a:noFill/>
            <a:ln>
              <a:noFill/>
            </a:ln>
          </p:spPr>
        </p:pic>
        <p:sp>
          <p:nvSpPr>
            <p:cNvPr id="87" name="Google Shape;87;p14"/>
            <p:cNvSpPr txBox="1"/>
            <p:nvPr/>
          </p:nvSpPr>
          <p:spPr>
            <a:xfrm>
              <a:off x="2817150" y="294475"/>
              <a:ext cx="991500" cy="2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Water Lily</a:t>
              </a:r>
              <a:endParaRPr>
                <a:solidFill>
                  <a:srgbClr val="FFFFFF"/>
                </a:solidFill>
              </a:endParaRPr>
            </a:p>
          </p:txBody>
        </p:sp>
      </p:grpSp>
      <p:grpSp>
        <p:nvGrpSpPr>
          <p:cNvPr id="88" name="Google Shape;88;p14"/>
          <p:cNvGrpSpPr/>
          <p:nvPr/>
        </p:nvGrpSpPr>
        <p:grpSpPr>
          <a:xfrm>
            <a:off x="5741302" y="3911075"/>
            <a:ext cx="927925" cy="1131300"/>
            <a:chOff x="5741302" y="3911075"/>
            <a:chExt cx="927925" cy="1131300"/>
          </a:xfrm>
        </p:grpSpPr>
        <p:pic>
          <p:nvPicPr>
            <p:cNvPr id="89" name="Google Shape;89;p14"/>
            <p:cNvPicPr preferRelativeResize="0"/>
            <p:nvPr/>
          </p:nvPicPr>
          <p:blipFill>
            <a:blip r:embed="rId8">
              <a:alphaModFix/>
            </a:blip>
            <a:stretch>
              <a:fillRect/>
            </a:stretch>
          </p:blipFill>
          <p:spPr>
            <a:xfrm>
              <a:off x="5741302" y="3911075"/>
              <a:ext cx="927925" cy="1131300"/>
            </a:xfrm>
            <a:prstGeom prst="rect">
              <a:avLst/>
            </a:prstGeom>
            <a:noFill/>
            <a:ln>
              <a:noFill/>
            </a:ln>
          </p:spPr>
        </p:pic>
        <p:sp>
          <p:nvSpPr>
            <p:cNvPr id="90" name="Google Shape;90;p14"/>
            <p:cNvSpPr txBox="1"/>
            <p:nvPr/>
          </p:nvSpPr>
          <p:spPr>
            <a:xfrm>
              <a:off x="5850250" y="4161925"/>
              <a:ext cx="703500" cy="2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Algae</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Temp and TSS</a:t>
            </a:r>
            <a:endParaRPr/>
          </a:p>
        </p:txBody>
      </p:sp>
      <p:pic>
        <p:nvPicPr>
          <p:cNvPr id="96" name="Google Shape;96;p15"/>
          <p:cNvPicPr preferRelativeResize="0"/>
          <p:nvPr/>
        </p:nvPicPr>
        <p:blipFill>
          <a:blip r:embed="rId3">
            <a:alphaModFix/>
          </a:blip>
          <a:stretch>
            <a:fillRect/>
          </a:stretch>
        </p:blipFill>
        <p:spPr>
          <a:xfrm>
            <a:off x="33338" y="595313"/>
            <a:ext cx="9077325" cy="3952875"/>
          </a:xfrm>
          <a:prstGeom prst="rect">
            <a:avLst/>
          </a:prstGeom>
          <a:noFill/>
          <a:ln>
            <a:noFill/>
          </a:ln>
        </p:spPr>
      </p:pic>
      <p:sp>
        <p:nvSpPr>
          <p:cNvPr id="97" name="Google Shape;97;p15"/>
          <p:cNvSpPr txBox="1"/>
          <p:nvPr/>
        </p:nvSpPr>
        <p:spPr>
          <a:xfrm>
            <a:off x="726375" y="19625"/>
            <a:ext cx="7676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700"/>
              <a:t>Temperature</a:t>
            </a: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3" name="Google Shape;103;p16"/>
          <p:cNvPicPr preferRelativeResize="0"/>
          <p:nvPr/>
        </p:nvPicPr>
        <p:blipFill>
          <a:blip r:embed="rId3">
            <a:alphaModFix/>
          </a:blip>
          <a:stretch>
            <a:fillRect/>
          </a:stretch>
        </p:blipFill>
        <p:spPr>
          <a:xfrm>
            <a:off x="0" y="525280"/>
            <a:ext cx="9144001" cy="40929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7"/>
          <p:cNvPicPr preferRelativeResize="0"/>
          <p:nvPr/>
        </p:nvPicPr>
        <p:blipFill>
          <a:blip r:embed="rId3">
            <a:alphaModFix/>
          </a:blip>
          <a:stretch>
            <a:fillRect/>
          </a:stretch>
        </p:blipFill>
        <p:spPr>
          <a:xfrm>
            <a:off x="0" y="886114"/>
            <a:ext cx="9143999" cy="33712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Watch video for more information on how temperature affects the river</a:t>
            </a:r>
            <a:endParaRPr sz="2100"/>
          </a:p>
        </p:txBody>
      </p:sp>
      <p:pic>
        <p:nvPicPr>
          <p:cNvPr id="114" name="Google Shape;114;p18" title="Temperature 3.mp4">
            <a:hlinkClick r:id="rId3"/>
          </p:cNvPr>
          <p:cNvPicPr preferRelativeResize="0"/>
          <p:nvPr/>
        </p:nvPicPr>
        <p:blipFill>
          <a:blip r:embed="rId4">
            <a:alphaModFix/>
          </a:blip>
          <a:stretch>
            <a:fillRect/>
          </a:stretch>
        </p:blipFill>
        <p:spPr>
          <a:xfrm>
            <a:off x="1154137" y="1152475"/>
            <a:ext cx="6073613" cy="341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Comparison of two creeks</a:t>
            </a:r>
            <a:endParaRPr/>
          </a:p>
        </p:txBody>
      </p:sp>
      <p:pic>
        <p:nvPicPr>
          <p:cNvPr id="120" name="Google Shape;120;p19" title="Chart"/>
          <p:cNvPicPr preferRelativeResize="0"/>
          <p:nvPr/>
        </p:nvPicPr>
        <p:blipFill>
          <a:blip r:embed="rId3">
            <a:alphaModFix/>
          </a:blip>
          <a:stretch>
            <a:fillRect/>
          </a:stretch>
        </p:blipFill>
        <p:spPr>
          <a:xfrm>
            <a:off x="0" y="1710487"/>
            <a:ext cx="4865724" cy="3008625"/>
          </a:xfrm>
          <a:prstGeom prst="rect">
            <a:avLst/>
          </a:prstGeom>
          <a:noFill/>
          <a:ln>
            <a:noFill/>
          </a:ln>
        </p:spPr>
      </p:pic>
      <p:pic>
        <p:nvPicPr>
          <p:cNvPr id="121" name="Google Shape;121;p19" title="Chart"/>
          <p:cNvPicPr preferRelativeResize="0"/>
          <p:nvPr/>
        </p:nvPicPr>
        <p:blipFill>
          <a:blip r:embed="rId4">
            <a:alphaModFix/>
          </a:blip>
          <a:stretch>
            <a:fillRect/>
          </a:stretch>
        </p:blipFill>
        <p:spPr>
          <a:xfrm>
            <a:off x="4798250" y="231500"/>
            <a:ext cx="4345749" cy="2687099"/>
          </a:xfrm>
          <a:prstGeom prst="rect">
            <a:avLst/>
          </a:prstGeom>
          <a:noFill/>
          <a:ln>
            <a:noFill/>
          </a:ln>
        </p:spPr>
      </p:pic>
      <p:sp>
        <p:nvSpPr>
          <p:cNvPr id="122" name="Google Shape;122;p19"/>
          <p:cNvSpPr txBox="1"/>
          <p:nvPr/>
        </p:nvSpPr>
        <p:spPr>
          <a:xfrm>
            <a:off x="5311500" y="2983700"/>
            <a:ext cx="3613800" cy="16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900"/>
              <a:t>Research Question:</a:t>
            </a:r>
            <a:r>
              <a:rPr b="1" i="1" lang="en" sz="1900"/>
              <a:t> How does the temperature affect the health of a watershed?</a:t>
            </a:r>
            <a:endParaRPr b="1" i="1"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311700" y="319700"/>
            <a:ext cx="8520600" cy="1241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100"/>
              <a:t>What Makes a Healthy Creek? </a:t>
            </a:r>
            <a:endParaRPr b="1" sz="1100"/>
          </a:p>
          <a:p>
            <a:pPr indent="0" lvl="0" marL="0" rtl="0" algn="l">
              <a:lnSpc>
                <a:spcPct val="115000"/>
              </a:lnSpc>
              <a:spcBef>
                <a:spcPts val="0"/>
              </a:spcBef>
              <a:spcAft>
                <a:spcPts val="0"/>
              </a:spcAft>
              <a:buClr>
                <a:schemeClr val="dk1"/>
              </a:buClr>
              <a:buSzPts val="1100"/>
              <a:buFont typeface="Arial"/>
              <a:buNone/>
            </a:pPr>
            <a:r>
              <a:rPr lang="en" sz="1100"/>
              <a:t>A healthy creekshed has stable banks with a broad corridor of trees and shrubs, riffles free of silt deposition, fairly stable temperatures and a benthic population that includes a diverse variety of creatures, including several groups that are sensitive to organic pollution.</a:t>
            </a:r>
            <a:endParaRPr/>
          </a:p>
        </p:txBody>
      </p:sp>
      <p:sp>
        <p:nvSpPr>
          <p:cNvPr id="128" name="Google Shape;128;p20"/>
          <p:cNvSpPr txBox="1"/>
          <p:nvPr/>
        </p:nvSpPr>
        <p:spPr>
          <a:xfrm>
            <a:off x="57800" y="1391650"/>
            <a:ext cx="8830500" cy="124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100" u="sng">
                <a:solidFill>
                  <a:schemeClr val="dk1"/>
                </a:solidFill>
                <a:highlight>
                  <a:srgbClr val="FFFFFF"/>
                </a:highlight>
              </a:rPr>
              <a:t>Stream Water Temperature</a:t>
            </a:r>
            <a:endParaRPr b="1" sz="1100" u="sng">
              <a:solidFill>
                <a:schemeClr val="dk1"/>
              </a:solidFill>
              <a:highlight>
                <a:srgbClr val="FFFFFF"/>
              </a:highlight>
            </a:endParaRPr>
          </a:p>
          <a:p>
            <a:pPr indent="0" lvl="0" marL="0" rtl="0" algn="l">
              <a:lnSpc>
                <a:spcPct val="115000"/>
              </a:lnSpc>
              <a:spcBef>
                <a:spcPts val="0"/>
              </a:spcBef>
              <a:spcAft>
                <a:spcPts val="0"/>
              </a:spcAft>
              <a:buNone/>
            </a:pPr>
            <a:r>
              <a:t/>
            </a:r>
            <a:endParaRPr baseline="30000" sz="1100">
              <a:solidFill>
                <a:schemeClr val="dk1"/>
              </a:solidFill>
              <a:highlight>
                <a:srgbClr val="FFFFFF"/>
              </a:highlight>
            </a:endParaRPr>
          </a:p>
          <a:p>
            <a:pPr indent="0" lvl="0" marL="0" rtl="0" algn="l">
              <a:lnSpc>
                <a:spcPct val="115000"/>
              </a:lnSpc>
              <a:spcBef>
                <a:spcPts val="0"/>
              </a:spcBef>
              <a:spcAft>
                <a:spcPts val="0"/>
              </a:spcAft>
              <a:buNone/>
            </a:pPr>
            <a:r>
              <a:rPr b="1" i="1" lang="en" sz="1100">
                <a:solidFill>
                  <a:schemeClr val="dk1"/>
                </a:solidFill>
                <a:highlight>
                  <a:srgbClr val="FFFFFF"/>
                </a:highlight>
              </a:rPr>
              <a:t>Temperature measurements that rarely get above 71°F and rarely drop below 60 °F during July and August are a normal water temperature range for a creek in this area of Michigan.</a:t>
            </a:r>
            <a:endParaRPr b="1" i="1"/>
          </a:p>
        </p:txBody>
      </p:sp>
      <p:sp>
        <p:nvSpPr>
          <p:cNvPr id="129" name="Google Shape;129;p20"/>
          <p:cNvSpPr txBox="1"/>
          <p:nvPr/>
        </p:nvSpPr>
        <p:spPr>
          <a:xfrm>
            <a:off x="0" y="3140650"/>
            <a:ext cx="3895200" cy="200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100">
                <a:solidFill>
                  <a:schemeClr val="dk1"/>
                </a:solidFill>
                <a:highlight>
                  <a:srgbClr val="FFFFFF"/>
                </a:highlight>
              </a:rPr>
              <a:t>Millers Creek</a:t>
            </a:r>
            <a:r>
              <a:rPr lang="en" sz="1100">
                <a:solidFill>
                  <a:schemeClr val="dk1"/>
                </a:solidFill>
                <a:highlight>
                  <a:srgbClr val="FFFFFF"/>
                </a:highlight>
              </a:rPr>
              <a:t> receives a constant trickle of cold groundwater, and vegetation shades much of the stream. When the stream is flowing low, the water temperature can get as cold as 55°F during July and August. After rain events, warmer surface water enters the creek and can raise the temperature up to 75°F, which is obviously quite a bit higher, but is still a healthy summer temperature.</a:t>
            </a:r>
            <a:endParaRPr/>
          </a:p>
        </p:txBody>
      </p:sp>
      <p:sp>
        <p:nvSpPr>
          <p:cNvPr id="130" name="Google Shape;130;p20"/>
          <p:cNvSpPr txBox="1"/>
          <p:nvPr/>
        </p:nvSpPr>
        <p:spPr>
          <a:xfrm>
            <a:off x="4024450" y="3084225"/>
            <a:ext cx="4807800" cy="294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50">
                <a:solidFill>
                  <a:schemeClr val="dk1"/>
                </a:solidFill>
                <a:highlight>
                  <a:srgbClr val="FFFFFF"/>
                </a:highlight>
              </a:rPr>
              <a:t>Fleming Creek</a:t>
            </a:r>
            <a:r>
              <a:rPr lang="en" sz="1050">
                <a:solidFill>
                  <a:schemeClr val="dk1"/>
                </a:solidFill>
                <a:highlight>
                  <a:srgbClr val="FFFFFF"/>
                </a:highlight>
              </a:rPr>
              <a:t> receives a mix of cold ground water and warmer surface runoff. Much of the stream is shaded by natural riparian areas. Temperature measurements show that the water temperature of Fleming Creek rarely gets above 70°F and rarely drops below 60 °F during July and August. This is a normal water temperature for a creek with these properties and in this area of Michigan.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4" name="Shape 134"/>
        <p:cNvGrpSpPr/>
        <p:nvPr/>
      </p:nvGrpSpPr>
      <p:grpSpPr>
        <a:xfrm>
          <a:off x="0" y="0"/>
          <a:ext cx="0" cy="0"/>
          <a:chOff x="0" y="0"/>
          <a:chExt cx="0" cy="0"/>
        </a:xfrm>
      </p:grpSpPr>
      <p:sp>
        <p:nvSpPr>
          <p:cNvPr id="135" name="Google Shape;135;p21"/>
          <p:cNvSpPr/>
          <p:nvPr/>
        </p:nvSpPr>
        <p:spPr>
          <a:xfrm>
            <a:off x="387900" y="3208250"/>
            <a:ext cx="3120600" cy="18318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FFFF"/>
                </a:solidFill>
              </a:rPr>
              <a:t>Possible shapes to use:</a:t>
            </a:r>
            <a:endParaRPr b="1" sz="2000">
              <a:solidFill>
                <a:srgbClr val="FFFFFF"/>
              </a:solidFill>
            </a:endParaRPr>
          </a:p>
        </p:txBody>
      </p:sp>
      <p:sp>
        <p:nvSpPr>
          <p:cNvPr id="136" name="Google Shape;136;p21"/>
          <p:cNvSpPr/>
          <p:nvPr/>
        </p:nvSpPr>
        <p:spPr>
          <a:xfrm>
            <a:off x="387900" y="1495163"/>
            <a:ext cx="3120600" cy="15549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FFFF"/>
                </a:solidFill>
              </a:rPr>
              <a:t>Additional term(s) to add to model:</a:t>
            </a:r>
            <a:endParaRPr b="1" sz="2000">
              <a:solidFill>
                <a:srgbClr val="FFFFFF"/>
              </a:solidFill>
            </a:endParaRPr>
          </a:p>
        </p:txBody>
      </p:sp>
      <p:sp>
        <p:nvSpPr>
          <p:cNvPr id="137" name="Google Shape;137;p21"/>
          <p:cNvSpPr txBox="1"/>
          <p:nvPr>
            <p:ph type="title"/>
          </p:nvPr>
        </p:nvSpPr>
        <p:spPr>
          <a:xfrm>
            <a:off x="311700" y="640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Model Revision:</a:t>
            </a:r>
            <a:endParaRPr b="1">
              <a:solidFill>
                <a:srgbClr val="FFFFFF"/>
              </a:solidFill>
            </a:endParaRPr>
          </a:p>
        </p:txBody>
      </p:sp>
      <p:sp>
        <p:nvSpPr>
          <p:cNvPr id="138" name="Google Shape;138;p21"/>
          <p:cNvSpPr/>
          <p:nvPr/>
        </p:nvSpPr>
        <p:spPr>
          <a:xfrm>
            <a:off x="552075" y="2498150"/>
            <a:ext cx="10530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Temperature</a:t>
            </a:r>
            <a:endParaRPr sz="1000"/>
          </a:p>
        </p:txBody>
      </p:sp>
      <p:sp>
        <p:nvSpPr>
          <p:cNvPr id="139" name="Google Shape;139;p21"/>
          <p:cNvSpPr/>
          <p:nvPr/>
        </p:nvSpPr>
        <p:spPr>
          <a:xfrm>
            <a:off x="552075" y="3629675"/>
            <a:ext cx="363900" cy="343500"/>
          </a:xfrm>
          <a:prstGeom prst="mathPlus">
            <a:avLst>
              <a:gd fmla="val 2352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40" name="Google Shape;140;p21"/>
          <p:cNvSpPr/>
          <p:nvPr/>
        </p:nvSpPr>
        <p:spPr>
          <a:xfrm>
            <a:off x="510675" y="4217525"/>
            <a:ext cx="446700" cy="343500"/>
          </a:xfrm>
          <a:prstGeom prst="mathMinus">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1"/>
          <p:cNvSpPr/>
          <p:nvPr/>
        </p:nvSpPr>
        <p:spPr>
          <a:xfrm>
            <a:off x="1113975" y="3629075"/>
            <a:ext cx="446700" cy="572700"/>
          </a:xfrm>
          <a:prstGeom prst="upArrowCallout">
            <a:avLst>
              <a:gd fmla="val 25000" name="adj1"/>
              <a:gd fmla="val 25000" name="adj2"/>
              <a:gd fmla="val 25000" name="adj3"/>
              <a:gd fmla="val 64977" name="adj4"/>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1"/>
          <p:cNvSpPr/>
          <p:nvPr/>
        </p:nvSpPr>
        <p:spPr>
          <a:xfrm rot="10800000">
            <a:off x="1113975" y="4331525"/>
            <a:ext cx="446700" cy="572700"/>
          </a:xfrm>
          <a:prstGeom prst="upArrowCallout">
            <a:avLst>
              <a:gd fmla="val 25000" name="adj1"/>
              <a:gd fmla="val 25000" name="adj2"/>
              <a:gd fmla="val 25000" name="adj3"/>
              <a:gd fmla="val 64977" name="adj4"/>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1"/>
          <p:cNvSpPr/>
          <p:nvPr/>
        </p:nvSpPr>
        <p:spPr>
          <a:xfrm>
            <a:off x="2482275" y="3605825"/>
            <a:ext cx="680100" cy="238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 name="Google Shape;144;p21"/>
          <p:cNvGrpSpPr/>
          <p:nvPr/>
        </p:nvGrpSpPr>
        <p:grpSpPr>
          <a:xfrm>
            <a:off x="2482275" y="3922950"/>
            <a:ext cx="939475" cy="394500"/>
            <a:chOff x="2291175" y="4179125"/>
            <a:chExt cx="939475" cy="394500"/>
          </a:xfrm>
        </p:grpSpPr>
        <p:sp>
          <p:nvSpPr>
            <p:cNvPr id="145" name="Google Shape;145;p21"/>
            <p:cNvSpPr/>
            <p:nvPr/>
          </p:nvSpPr>
          <p:spPr>
            <a:xfrm>
              <a:off x="2291175" y="4204625"/>
              <a:ext cx="871200" cy="343500"/>
            </a:xfrm>
            <a:prstGeom prst="mathMin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1"/>
            <p:cNvSpPr/>
            <p:nvPr/>
          </p:nvSpPr>
          <p:spPr>
            <a:xfrm rot="5400000">
              <a:off x="2861650" y="4204625"/>
              <a:ext cx="394500" cy="343500"/>
            </a:xfrm>
            <a:prstGeom prst="mathMin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7" name="Google Shape;147;p21"/>
          <p:cNvPicPr preferRelativeResize="0"/>
          <p:nvPr/>
        </p:nvPicPr>
        <p:blipFill>
          <a:blip r:embed="rId3">
            <a:alphaModFix/>
          </a:blip>
          <a:stretch>
            <a:fillRect/>
          </a:stretch>
        </p:blipFill>
        <p:spPr>
          <a:xfrm>
            <a:off x="2640375" y="4317450"/>
            <a:ext cx="363900" cy="363900"/>
          </a:xfrm>
          <a:prstGeom prst="rect">
            <a:avLst/>
          </a:prstGeom>
          <a:noFill/>
          <a:ln>
            <a:noFill/>
          </a:ln>
        </p:spPr>
      </p:pic>
      <p:pic>
        <p:nvPicPr>
          <p:cNvPr id="148" name="Google Shape;148;p21"/>
          <p:cNvPicPr preferRelativeResize="0"/>
          <p:nvPr/>
        </p:nvPicPr>
        <p:blipFill>
          <a:blip r:embed="rId4">
            <a:alphaModFix/>
          </a:blip>
          <a:stretch>
            <a:fillRect/>
          </a:stretch>
        </p:blipFill>
        <p:spPr>
          <a:xfrm>
            <a:off x="1717275" y="3832288"/>
            <a:ext cx="608399" cy="395462"/>
          </a:xfrm>
          <a:prstGeom prst="rect">
            <a:avLst/>
          </a:prstGeom>
          <a:noFill/>
          <a:ln>
            <a:noFill/>
          </a:ln>
        </p:spPr>
      </p:pic>
      <p:pic>
        <p:nvPicPr>
          <p:cNvPr id="149" name="Google Shape;149;p21"/>
          <p:cNvPicPr preferRelativeResize="0"/>
          <p:nvPr/>
        </p:nvPicPr>
        <p:blipFill>
          <a:blip r:embed="rId5">
            <a:alphaModFix/>
          </a:blip>
          <a:stretch>
            <a:fillRect/>
          </a:stretch>
        </p:blipFill>
        <p:spPr>
          <a:xfrm>
            <a:off x="1717275" y="4322990"/>
            <a:ext cx="608400" cy="437372"/>
          </a:xfrm>
          <a:prstGeom prst="rect">
            <a:avLst/>
          </a:prstGeom>
          <a:noFill/>
          <a:ln>
            <a:noFill/>
          </a:ln>
        </p:spPr>
      </p:pic>
      <p:sp>
        <p:nvSpPr>
          <p:cNvPr id="150" name="Google Shape;150;p21"/>
          <p:cNvSpPr/>
          <p:nvPr/>
        </p:nvSpPr>
        <p:spPr>
          <a:xfrm>
            <a:off x="2031975" y="2498150"/>
            <a:ext cx="10530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Depth of Water</a:t>
            </a:r>
            <a:endParaRPr sz="1000"/>
          </a:p>
        </p:txBody>
      </p:sp>
      <p:sp>
        <p:nvSpPr>
          <p:cNvPr id="151" name="Google Shape;151;p21"/>
          <p:cNvSpPr txBox="1"/>
          <p:nvPr/>
        </p:nvSpPr>
        <p:spPr>
          <a:xfrm>
            <a:off x="3864300" y="1213000"/>
            <a:ext cx="4968000" cy="34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rPr>
              <a:t>Using the additional terms and other shapes and symbols necessary, revise your initial model based on what you learned from the video, reading and data presented on the previous slides. </a:t>
            </a:r>
            <a:endParaRPr sz="3000">
              <a:solidFill>
                <a:srgbClr val="FFFFFF"/>
              </a:solidFill>
            </a:endParaRPr>
          </a:p>
        </p:txBody>
      </p:sp>
      <p:sp>
        <p:nvSpPr>
          <p:cNvPr id="152" name="Google Shape;152;p21"/>
          <p:cNvSpPr txBox="1"/>
          <p:nvPr>
            <p:ph type="title"/>
          </p:nvPr>
        </p:nvSpPr>
        <p:spPr>
          <a:xfrm>
            <a:off x="0" y="0"/>
            <a:ext cx="1407600" cy="713400"/>
          </a:xfrm>
          <a:prstGeom prst="rect">
            <a:avLst/>
          </a:prstGeom>
          <a:solidFill>
            <a:srgbClr val="D5A6BD"/>
          </a:solidFill>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t>Temperature</a:t>
            </a:r>
            <a:endParaRPr b="1" sz="1400"/>
          </a:p>
          <a:p>
            <a:pPr indent="0" lvl="0" marL="0" rtl="0" algn="l">
              <a:spcBef>
                <a:spcPts val="0"/>
              </a:spcBef>
              <a:spcAft>
                <a:spcPts val="0"/>
              </a:spcAft>
              <a:buNone/>
            </a:pPr>
            <a:r>
              <a:t/>
            </a:r>
            <a:endParaRPr b="1" sz="1400"/>
          </a:p>
        </p:txBody>
      </p:sp>
      <p:sp>
        <p:nvSpPr>
          <p:cNvPr id="153" name="Google Shape;153;p21"/>
          <p:cNvSpPr txBox="1"/>
          <p:nvPr>
            <p:ph type="title"/>
          </p:nvPr>
        </p:nvSpPr>
        <p:spPr>
          <a:xfrm>
            <a:off x="1494325" y="-22350"/>
            <a:ext cx="7610400" cy="75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rgbClr val="FFFF00"/>
                </a:solidFill>
              </a:rPr>
              <a:t>Research Question:</a:t>
            </a:r>
            <a:r>
              <a:rPr b="1" i="1" lang="en" sz="1900">
                <a:solidFill>
                  <a:srgbClr val="FFFF00"/>
                </a:solidFill>
              </a:rPr>
              <a:t> </a:t>
            </a:r>
            <a:r>
              <a:rPr b="1" i="1" lang="en" sz="1900">
                <a:solidFill>
                  <a:srgbClr val="FFFF00"/>
                </a:solidFill>
              </a:rPr>
              <a:t>How does the affect temperature the health of a watershed?</a:t>
            </a:r>
            <a:endParaRPr b="1" i="1" sz="1900">
              <a:solidFill>
                <a:srgbClr val="FFFF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