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d8ed43c3a_1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d8ed43c3a_1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 sz="1400"/>
              <a:t>The research question is provided.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 sz="1400"/>
              <a:t>Develop and write a claim </a:t>
            </a:r>
            <a:r>
              <a:rPr b="1" i="1" lang="en" sz="1400">
                <a:solidFill>
                  <a:srgbClr val="9900FF"/>
                </a:solidFill>
              </a:rPr>
              <a:t>(one sentence answer to the research question)</a:t>
            </a:r>
            <a:r>
              <a:rPr b="1" lang="en" sz="1400"/>
              <a:t> in the appropriate place in the graphic organizer.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 sz="1400"/>
              <a:t>Identify two pieces of evidence from the data provided that support the claim and type them into the appropriate place.</a:t>
            </a:r>
            <a:endParaRPr b="1"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9900FF"/>
                </a:solidFill>
              </a:rPr>
              <a:t>HINT: try to use quantitative data as part of the evidence</a:t>
            </a:r>
            <a:endParaRPr b="1" i="1" sz="1400">
              <a:solidFill>
                <a:srgbClr val="9900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 sz="1400"/>
              <a:t>Write three bullet points describing the science that explains or predicts why the evidence supports the claim.</a:t>
            </a:r>
            <a:endParaRPr b="1"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9900FF"/>
                </a:solidFill>
              </a:rPr>
              <a:t>HINT: stay focused on the research question</a:t>
            </a:r>
            <a:endParaRPr b="1" i="1" sz="1400">
              <a:solidFill>
                <a:srgbClr val="9900FF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a9ef184e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a9ef184e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Protocol/Expectations/Insights</a:t>
            </a:r>
            <a:r>
              <a:rPr b="1" lang="en" sz="1400"/>
              <a:t>: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 sz="1400"/>
              <a:t>Build this model to represent your group’s vision of the relationships between these system components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</a:rPr>
              <a:t>Model needs to include the basic food web and abiotic factors that influence - feel free to add more based on what you need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 sz="1400"/>
              <a:t>Adjust sizes, colors, fonts, etc... of any objects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 sz="1400"/>
              <a:t>Copy objects if needed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i="1" lang="en" sz="1400">
                <a:solidFill>
                  <a:schemeClr val="dk1"/>
                </a:solidFill>
              </a:rPr>
              <a:t>Hint:</a:t>
            </a:r>
            <a:r>
              <a:rPr b="1" lang="en" sz="1400">
                <a:solidFill>
                  <a:schemeClr val="dk1"/>
                </a:solidFill>
              </a:rPr>
              <a:t> </a:t>
            </a:r>
            <a:r>
              <a:rPr b="1" lang="en" sz="1400">
                <a:solidFill>
                  <a:schemeClr val="dk1"/>
                </a:solidFill>
              </a:rPr>
              <a:t>Use the “INSERT” tab and select “SHAPE” to find additional shapes and arrows to use</a:t>
            </a:r>
            <a:endParaRPr b="1"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99915206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99915206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99915206e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99915206e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99915206e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99915206e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a157c99c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9a157c99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a157c99c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a157c99c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a9ef184e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a9ef184e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d8ed43c3a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d8ed43c3a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 sz="1400"/>
              <a:t>Return to the initial model you built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 sz="1400"/>
              <a:t>Now that you know a little more about your assigned variable, revise the model to reflect what you have learned.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 sz="1400"/>
              <a:t>You are required to add the term(s) on this slide.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 sz="1400"/>
              <a:t>The other shapes are for your model revision consideration. These are optional.</a:t>
            </a:r>
            <a:endParaRPr b="1"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v3ae1DZ50scTbNSQHtHTibYg-G4Gu_VM/view" TargetMode="External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1047" l="45048" r="23611" t="15884"/>
          <a:stretch/>
        </p:blipFill>
        <p:spPr>
          <a:xfrm>
            <a:off x="866912" y="157950"/>
            <a:ext cx="3524700" cy="48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11072" l="10748" r="57996" t="15693"/>
          <a:stretch/>
        </p:blipFill>
        <p:spPr>
          <a:xfrm>
            <a:off x="4769734" y="157950"/>
            <a:ext cx="3507355" cy="4827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851" y="0"/>
            <a:ext cx="66562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/>
        </p:nvSpPr>
        <p:spPr>
          <a:xfrm>
            <a:off x="3322725" y="446300"/>
            <a:ext cx="3615900" cy="4173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/>
              <a:t>Which creek is healthier in terms of turbidity?</a:t>
            </a:r>
            <a:endParaRPr b="1" i="1" sz="900"/>
          </a:p>
        </p:txBody>
      </p:sp>
      <p:sp>
        <p:nvSpPr>
          <p:cNvPr id="161" name="Google Shape;161;p22"/>
          <p:cNvSpPr txBox="1"/>
          <p:nvPr/>
        </p:nvSpPr>
        <p:spPr>
          <a:xfrm>
            <a:off x="4689850" y="1343925"/>
            <a:ext cx="2947800" cy="417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FF0000"/>
                </a:solidFill>
              </a:rPr>
              <a:t>Type your claim here</a:t>
            </a:r>
            <a:endParaRPr b="1" i="1" sz="1200">
              <a:solidFill>
                <a:srgbClr val="FF0000"/>
              </a:solidFill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1479550" y="1539475"/>
            <a:ext cx="2887500" cy="1491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FF0000"/>
                </a:solidFill>
              </a:rPr>
              <a:t>Type two pieces of evidence here</a:t>
            </a:r>
            <a:endParaRPr b="1" i="1" sz="1200">
              <a:solidFill>
                <a:srgbClr val="FF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t/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t/>
            </a:r>
            <a:endParaRPr b="1"/>
          </a:p>
        </p:txBody>
      </p:sp>
      <p:sp>
        <p:nvSpPr>
          <p:cNvPr id="163" name="Google Shape;163;p22"/>
          <p:cNvSpPr txBox="1"/>
          <p:nvPr/>
        </p:nvSpPr>
        <p:spPr>
          <a:xfrm>
            <a:off x="4720000" y="2319250"/>
            <a:ext cx="2887500" cy="1245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FF0000"/>
                </a:solidFill>
              </a:rPr>
              <a:t>Predict or explain why the evidence supports the claim</a:t>
            </a:r>
            <a:endParaRPr b="1" i="1" sz="1200">
              <a:solidFill>
                <a:srgbClr val="FF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</p:txBody>
      </p:sp>
      <p:sp>
        <p:nvSpPr>
          <p:cNvPr id="164" name="Google Shape;164;p22"/>
          <p:cNvSpPr txBox="1"/>
          <p:nvPr>
            <p:ph type="title"/>
          </p:nvPr>
        </p:nvSpPr>
        <p:spPr>
          <a:xfrm>
            <a:off x="0" y="0"/>
            <a:ext cx="1053000" cy="714600"/>
          </a:xfrm>
          <a:prstGeom prst="rect">
            <a:avLst/>
          </a:prstGeom>
          <a:solidFill>
            <a:srgbClr val="D5A6BD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/>
              <a:t>Turbidity</a:t>
            </a:r>
            <a:endParaRPr b="1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0" y="0"/>
            <a:ext cx="1259100" cy="343500"/>
          </a:xfrm>
          <a:prstGeom prst="rect">
            <a:avLst/>
          </a:prstGeom>
          <a:solidFill>
            <a:srgbClr val="D5A6BD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Initial Model</a:t>
            </a:r>
            <a:endParaRPr b="1" sz="1400"/>
          </a:p>
        </p:txBody>
      </p:sp>
      <p:sp>
        <p:nvSpPr>
          <p:cNvPr id="61" name="Google Shape;61;p14"/>
          <p:cNvSpPr/>
          <p:nvPr/>
        </p:nvSpPr>
        <p:spPr>
          <a:xfrm>
            <a:off x="8047550" y="560100"/>
            <a:ext cx="1096500" cy="407700"/>
          </a:xfrm>
          <a:prstGeom prst="flowChartAlternateProcess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Respiration</a:t>
            </a:r>
            <a:endParaRPr sz="1000"/>
          </a:p>
        </p:txBody>
      </p:sp>
      <p:sp>
        <p:nvSpPr>
          <p:cNvPr id="62" name="Google Shape;62;p14"/>
          <p:cNvSpPr/>
          <p:nvPr/>
        </p:nvSpPr>
        <p:spPr>
          <a:xfrm>
            <a:off x="76175" y="4895637"/>
            <a:ext cx="608400" cy="19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 rot="-5400000">
            <a:off x="133635" y="4208829"/>
            <a:ext cx="535800" cy="216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 rot="5400000">
            <a:off x="-83284" y="4208813"/>
            <a:ext cx="535800" cy="216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 rot="10800000">
            <a:off x="76227" y="4671516"/>
            <a:ext cx="608400" cy="19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76225" y="3638075"/>
            <a:ext cx="465300" cy="2862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8047550" y="76200"/>
            <a:ext cx="1096500" cy="407700"/>
          </a:xfrm>
          <a:prstGeom prst="flowChartAlternateProcess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Photosynthesis</a:t>
            </a:r>
            <a:endParaRPr sz="1000"/>
          </a:p>
        </p:txBody>
      </p:sp>
      <p:sp>
        <p:nvSpPr>
          <p:cNvPr id="68" name="Google Shape;68;p14"/>
          <p:cNvSpPr/>
          <p:nvPr/>
        </p:nvSpPr>
        <p:spPr>
          <a:xfrm>
            <a:off x="8047550" y="1049063"/>
            <a:ext cx="1096500" cy="407700"/>
          </a:xfrm>
          <a:prstGeom prst="flowChartAlternateProcess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Stream Flow</a:t>
            </a:r>
            <a:endParaRPr sz="1000"/>
          </a:p>
        </p:txBody>
      </p:sp>
      <p:sp>
        <p:nvSpPr>
          <p:cNvPr id="69" name="Google Shape;69;p14"/>
          <p:cNvSpPr/>
          <p:nvPr/>
        </p:nvSpPr>
        <p:spPr>
          <a:xfrm>
            <a:off x="8047550" y="1538025"/>
            <a:ext cx="1096500" cy="407700"/>
          </a:xfrm>
          <a:prstGeom prst="flowChartAlternateProcess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Sunlight</a:t>
            </a:r>
            <a:endParaRPr sz="1000"/>
          </a:p>
        </p:txBody>
      </p:sp>
      <p:grpSp>
        <p:nvGrpSpPr>
          <p:cNvPr id="70" name="Google Shape;70;p14"/>
          <p:cNvGrpSpPr/>
          <p:nvPr/>
        </p:nvGrpSpPr>
        <p:grpSpPr>
          <a:xfrm>
            <a:off x="4141045" y="4118475"/>
            <a:ext cx="1406556" cy="905864"/>
            <a:chOff x="5028420" y="4237850"/>
            <a:chExt cx="1406556" cy="905864"/>
          </a:xfrm>
        </p:grpSpPr>
        <p:pic>
          <p:nvPicPr>
            <p:cNvPr id="71" name="Google Shape;71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028420" y="4277396"/>
              <a:ext cx="1406491" cy="8663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14"/>
            <p:cNvSpPr txBox="1"/>
            <p:nvPr/>
          </p:nvSpPr>
          <p:spPr>
            <a:xfrm>
              <a:off x="5077477" y="4237850"/>
              <a:ext cx="1357500" cy="1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Mayfly larvae</a:t>
              </a:r>
              <a:endParaRPr/>
            </a:p>
          </p:txBody>
        </p:sp>
      </p:grpSp>
      <p:grpSp>
        <p:nvGrpSpPr>
          <p:cNvPr id="73" name="Google Shape;73;p14"/>
          <p:cNvGrpSpPr/>
          <p:nvPr/>
        </p:nvGrpSpPr>
        <p:grpSpPr>
          <a:xfrm>
            <a:off x="792599" y="4049379"/>
            <a:ext cx="1548173" cy="967131"/>
            <a:chOff x="747975" y="2017775"/>
            <a:chExt cx="1749150" cy="1107952"/>
          </a:xfrm>
        </p:grpSpPr>
        <p:pic>
          <p:nvPicPr>
            <p:cNvPr id="74" name="Google Shape;74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47975" y="2017775"/>
              <a:ext cx="1749150" cy="11079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14"/>
            <p:cNvSpPr txBox="1"/>
            <p:nvPr/>
          </p:nvSpPr>
          <p:spPr>
            <a:xfrm>
              <a:off x="779611" y="2520268"/>
              <a:ext cx="1613400" cy="19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Dragonfly Larvae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6" name="Google Shape;76;p14"/>
          <p:cNvGrpSpPr/>
          <p:nvPr/>
        </p:nvGrpSpPr>
        <p:grpSpPr>
          <a:xfrm>
            <a:off x="2559238" y="4220527"/>
            <a:ext cx="1430281" cy="803812"/>
            <a:chOff x="2384194" y="2943604"/>
            <a:chExt cx="1778735" cy="1062821"/>
          </a:xfrm>
        </p:grpSpPr>
        <p:pic>
          <p:nvPicPr>
            <p:cNvPr id="77" name="Google Shape;77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384194" y="2943604"/>
              <a:ext cx="1749150" cy="10628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Google Shape;78;p14"/>
            <p:cNvSpPr txBox="1"/>
            <p:nvPr/>
          </p:nvSpPr>
          <p:spPr>
            <a:xfrm>
              <a:off x="2733729" y="3071798"/>
              <a:ext cx="1429200" cy="19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Blue Gill</a:t>
              </a:r>
              <a:endParaRPr/>
            </a:p>
          </p:txBody>
        </p:sp>
      </p:grpSp>
      <p:grpSp>
        <p:nvGrpSpPr>
          <p:cNvPr id="79" name="Google Shape;79;p14"/>
          <p:cNvGrpSpPr/>
          <p:nvPr/>
        </p:nvGrpSpPr>
        <p:grpSpPr>
          <a:xfrm>
            <a:off x="7950825" y="3692750"/>
            <a:ext cx="1137875" cy="1393963"/>
            <a:chOff x="7764325" y="3692750"/>
            <a:chExt cx="1137875" cy="1393963"/>
          </a:xfrm>
        </p:grpSpPr>
        <p:pic>
          <p:nvPicPr>
            <p:cNvPr id="80" name="Google Shape;80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764325" y="3837644"/>
              <a:ext cx="975300" cy="12490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14"/>
            <p:cNvSpPr txBox="1"/>
            <p:nvPr/>
          </p:nvSpPr>
          <p:spPr>
            <a:xfrm>
              <a:off x="7991700" y="3692750"/>
              <a:ext cx="910500" cy="53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Red Tailed Hawk</a:t>
              </a:r>
              <a:endParaRPr/>
            </a:p>
          </p:txBody>
        </p:sp>
      </p:grpSp>
      <p:grpSp>
        <p:nvGrpSpPr>
          <p:cNvPr id="82" name="Google Shape;82;p14"/>
          <p:cNvGrpSpPr/>
          <p:nvPr/>
        </p:nvGrpSpPr>
        <p:grpSpPr>
          <a:xfrm>
            <a:off x="8047550" y="2026975"/>
            <a:ext cx="1258950" cy="481800"/>
            <a:chOff x="8142975" y="2089875"/>
            <a:chExt cx="1258950" cy="481800"/>
          </a:xfrm>
        </p:grpSpPr>
        <p:sp>
          <p:nvSpPr>
            <p:cNvPr id="83" name="Google Shape;83;p14"/>
            <p:cNvSpPr/>
            <p:nvPr/>
          </p:nvSpPr>
          <p:spPr>
            <a:xfrm>
              <a:off x="8142975" y="2089875"/>
              <a:ext cx="1096500" cy="481800"/>
            </a:xfrm>
            <a:prstGeom prst="flowChartAlternateProcess">
              <a:avLst/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 txBox="1"/>
            <p:nvPr/>
          </p:nvSpPr>
          <p:spPr>
            <a:xfrm>
              <a:off x="8305425" y="2176500"/>
              <a:ext cx="1096500" cy="19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Temperature</a:t>
              </a:r>
              <a:endParaRPr sz="1000"/>
            </a:p>
          </p:txBody>
        </p:sp>
      </p:grpSp>
      <p:grpSp>
        <p:nvGrpSpPr>
          <p:cNvPr id="85" name="Google Shape;85;p14"/>
          <p:cNvGrpSpPr/>
          <p:nvPr/>
        </p:nvGrpSpPr>
        <p:grpSpPr>
          <a:xfrm>
            <a:off x="6862925" y="3866725"/>
            <a:ext cx="1032525" cy="1220000"/>
            <a:chOff x="2817150" y="294475"/>
            <a:chExt cx="1032525" cy="1220000"/>
          </a:xfrm>
        </p:grpSpPr>
        <p:pic>
          <p:nvPicPr>
            <p:cNvPr id="86" name="Google Shape;86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817907" y="343500"/>
              <a:ext cx="1031768" cy="1170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14"/>
            <p:cNvSpPr txBox="1"/>
            <p:nvPr/>
          </p:nvSpPr>
          <p:spPr>
            <a:xfrm>
              <a:off x="2817150" y="294475"/>
              <a:ext cx="991500" cy="28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Water Lily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8" name="Google Shape;88;p14"/>
          <p:cNvGrpSpPr/>
          <p:nvPr/>
        </p:nvGrpSpPr>
        <p:grpSpPr>
          <a:xfrm>
            <a:off x="5741302" y="3911075"/>
            <a:ext cx="927925" cy="1131300"/>
            <a:chOff x="5741302" y="3911075"/>
            <a:chExt cx="927925" cy="1131300"/>
          </a:xfrm>
        </p:grpSpPr>
        <p:pic>
          <p:nvPicPr>
            <p:cNvPr id="89" name="Google Shape;89;p1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741302" y="3911075"/>
              <a:ext cx="927925" cy="1131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14"/>
            <p:cNvSpPr txBox="1"/>
            <p:nvPr/>
          </p:nvSpPr>
          <p:spPr>
            <a:xfrm>
              <a:off x="5850250" y="4161925"/>
              <a:ext cx="703500" cy="28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Algae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5" y="485775"/>
            <a:ext cx="8858250" cy="4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353375" y="98150"/>
            <a:ext cx="77937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Turbidity = dirt in the water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2286"/>
            <a:ext cx="9143999" cy="3711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39060"/>
            <a:ext cx="9144000" cy="2065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8" title="Turbidity 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311700" y="319700"/>
            <a:ext cx="8520600" cy="12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FFFF"/>
                </a:solidFill>
              </a:rPr>
              <a:t>What Makes a Healthy Creek? </a:t>
            </a:r>
            <a:endParaRPr b="1" sz="1300">
              <a:solidFill>
                <a:srgbClr val="00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FFFF"/>
                </a:solidFill>
              </a:rPr>
              <a:t>A healthy creekshed has stable banks with a broad corridor of trees and shrubs, riffles free of silt deposition, fairly stable temperatures and a benthic population that includes a diverse variety of creatures, including several groups that are sensitive to organic pollution.</a:t>
            </a:r>
            <a:endParaRPr sz="3000">
              <a:solidFill>
                <a:srgbClr val="00FFFF"/>
              </a:solidFill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0" y="1631550"/>
            <a:ext cx="8830500" cy="9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u="sng">
                <a:solidFill>
                  <a:srgbClr val="00FFFF"/>
                </a:solidFill>
              </a:rPr>
              <a:t>Total Suspended Solids</a:t>
            </a:r>
            <a:endParaRPr sz="1300" u="sng">
              <a:solidFill>
                <a:srgbClr val="00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0FFFF"/>
                </a:solidFill>
              </a:rPr>
              <a:t>Total suspended solids (TSS) is a measurement of the amount of material held by the stream. A high TSS indicates high turbidity and erosion problems. Good TSS values are below 80 mg/l.</a:t>
            </a:r>
            <a:endParaRPr b="1" sz="1300" u="sng">
              <a:solidFill>
                <a:srgbClr val="00FFFF"/>
              </a:solidFill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0" y="3140650"/>
            <a:ext cx="3895200" cy="20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50">
                <a:solidFill>
                  <a:srgbClr val="FFFF00"/>
                </a:solidFill>
              </a:rPr>
              <a:t>Millers Creek</a:t>
            </a:r>
            <a:r>
              <a:rPr lang="en" sz="1550">
                <a:solidFill>
                  <a:srgbClr val="FFFF00"/>
                </a:solidFill>
              </a:rPr>
              <a:t>’s mean TSS is 16 mg/l, although during high flow TSS levels can reach up to 154 mg/l.</a:t>
            </a:r>
            <a:endParaRPr sz="16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4024500" y="3140650"/>
            <a:ext cx="4807800" cy="13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50">
                <a:solidFill>
                  <a:srgbClr val="00FF00"/>
                </a:solidFill>
              </a:rPr>
              <a:t>Fleming Creek’s</a:t>
            </a:r>
            <a:r>
              <a:rPr lang="en" sz="1550">
                <a:solidFill>
                  <a:srgbClr val="00FF00"/>
                </a:solidFill>
              </a:rPr>
              <a:t> mean TSS is 41 mg/l.</a:t>
            </a:r>
            <a:endParaRPr sz="1700"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1199750" y="0"/>
            <a:ext cx="7944300" cy="8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00"/>
                </a:solidFill>
              </a:rPr>
              <a:t>Research Question:</a:t>
            </a:r>
            <a:r>
              <a:rPr b="1" i="1" lang="en" sz="1900">
                <a:solidFill>
                  <a:srgbClr val="FFFF00"/>
                </a:solidFill>
              </a:rPr>
              <a:t> How does turbidity affect the health of a watershed?</a:t>
            </a:r>
            <a:endParaRPr b="1" i="1" sz="1900">
              <a:solidFill>
                <a:srgbClr val="FFFF00"/>
              </a:solidFill>
            </a:endParaRPr>
          </a:p>
        </p:txBody>
      </p:sp>
      <p:sp>
        <p:nvSpPr>
          <p:cNvPr id="129" name="Google Shape;129;p20"/>
          <p:cNvSpPr txBox="1"/>
          <p:nvPr>
            <p:ph type="title"/>
          </p:nvPr>
        </p:nvSpPr>
        <p:spPr>
          <a:xfrm>
            <a:off x="0" y="0"/>
            <a:ext cx="1199700" cy="758100"/>
          </a:xfrm>
          <a:prstGeom prst="rect">
            <a:avLst/>
          </a:prstGeom>
          <a:solidFill>
            <a:srgbClr val="D5A6BD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Turbidity</a:t>
            </a:r>
            <a:endParaRPr b="1" sz="1400"/>
          </a:p>
        </p:txBody>
      </p:sp>
      <p:sp>
        <p:nvSpPr>
          <p:cNvPr id="130" name="Google Shape;130;p20"/>
          <p:cNvSpPr txBox="1"/>
          <p:nvPr/>
        </p:nvSpPr>
        <p:spPr>
          <a:xfrm>
            <a:off x="77200" y="1574100"/>
            <a:ext cx="4099500" cy="19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Standard:</a:t>
            </a:r>
            <a:endParaRPr b="1" sz="1600"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Total suspended solids (TSS) is a measurement of the amount of material held by the stream. A high TSS indicates high turbidity and erosion problems. Good TSS values are below 80 mg/l.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FFFFFF"/>
              </a:solidFill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4525100" y="1079750"/>
            <a:ext cx="4191300" cy="15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FF00"/>
                </a:solidFill>
              </a:rPr>
              <a:t>Total suspended solids concentrations at </a:t>
            </a:r>
            <a:r>
              <a:rPr lang="en" sz="1300">
                <a:solidFill>
                  <a:srgbClr val="00FF00"/>
                </a:solidFill>
              </a:rPr>
              <a:t>Fleming Creek </a:t>
            </a:r>
            <a:r>
              <a:rPr lang="en" sz="1100">
                <a:solidFill>
                  <a:srgbClr val="00FF00"/>
                </a:solidFill>
              </a:rPr>
              <a:t>also illustrate no observable trend. Average TSS concentrations at Fleming Creek from 2010 to 2019 are 25.6 mg/l (s=97.1) with a median of 6.4 mg/l. Both concentrations report below the 80 mg/l threshold, with only 4 samples during the 10-year period exceeding that standard.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4593825" y="2571750"/>
            <a:ext cx="4099500" cy="18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FFFF"/>
                </a:solidFill>
              </a:rPr>
              <a:t>MH08: Total suspended solids concentrations at </a:t>
            </a:r>
            <a:r>
              <a:rPr lang="en" sz="1300">
                <a:solidFill>
                  <a:srgbClr val="00FFFF"/>
                </a:solidFill>
              </a:rPr>
              <a:t>Millers Creek </a:t>
            </a:r>
            <a:r>
              <a:rPr lang="en" sz="1100">
                <a:solidFill>
                  <a:srgbClr val="00FFFF"/>
                </a:solidFill>
              </a:rPr>
              <a:t>ranged from 0.80 mg/l to 256 mg/l over the span of the most recent ten years. During this period, both mean and median TSS values of 18.33 mg/l (s=33.7) and 7.2 mg/l respectively are below the state standard of 80 mg/l. Only five samples out of 120 during the ten-year period exceeded the state standard, despite Millers Creek being one of the more severely eroded creeks in the Middle Huron. These concentrations over 80 mg/l occur during or following significant storm or bankfull events. No statistically significant trend in TSS is apparent at Millers Creek as most data varies annually.</a:t>
            </a:r>
            <a:endParaRPr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/>
          <p:nvPr/>
        </p:nvSpPr>
        <p:spPr>
          <a:xfrm>
            <a:off x="387900" y="3208250"/>
            <a:ext cx="3120600" cy="1831800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</a:rPr>
              <a:t>Possible shapes to use:</a:t>
            </a:r>
            <a:endParaRPr b="1" sz="2000">
              <a:solidFill>
                <a:srgbClr val="FFFFFF"/>
              </a:solidFill>
            </a:endParaRPr>
          </a:p>
        </p:txBody>
      </p:sp>
      <p:sp>
        <p:nvSpPr>
          <p:cNvPr id="138" name="Google Shape;138;p21"/>
          <p:cNvSpPr/>
          <p:nvPr/>
        </p:nvSpPr>
        <p:spPr>
          <a:xfrm>
            <a:off x="387900" y="1495163"/>
            <a:ext cx="3120600" cy="1554900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</a:rPr>
              <a:t>Additional term(s) to add to model:</a:t>
            </a:r>
            <a:endParaRPr b="1" sz="2000">
              <a:solidFill>
                <a:srgbClr val="FFFFFF"/>
              </a:solidFill>
            </a:endParaRPr>
          </a:p>
        </p:txBody>
      </p:sp>
      <p:sp>
        <p:nvSpPr>
          <p:cNvPr id="139" name="Google Shape;139;p21"/>
          <p:cNvSpPr txBox="1"/>
          <p:nvPr>
            <p:ph type="title"/>
          </p:nvPr>
        </p:nvSpPr>
        <p:spPr>
          <a:xfrm>
            <a:off x="311700" y="640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Model Revision: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40" name="Google Shape;140;p21"/>
          <p:cNvSpPr/>
          <p:nvPr/>
        </p:nvSpPr>
        <p:spPr>
          <a:xfrm>
            <a:off x="1272675" y="2325813"/>
            <a:ext cx="1053000" cy="407700"/>
          </a:xfrm>
          <a:prstGeom prst="flowChartAlternateProcess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Amount of dirt</a:t>
            </a:r>
            <a:endParaRPr sz="1000"/>
          </a:p>
        </p:txBody>
      </p:sp>
      <p:sp>
        <p:nvSpPr>
          <p:cNvPr id="141" name="Google Shape;141;p21"/>
          <p:cNvSpPr/>
          <p:nvPr/>
        </p:nvSpPr>
        <p:spPr>
          <a:xfrm>
            <a:off x="552075" y="3629675"/>
            <a:ext cx="363900" cy="343500"/>
          </a:xfrm>
          <a:prstGeom prst="mathPlus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510675" y="4217525"/>
            <a:ext cx="446700" cy="343500"/>
          </a:xfrm>
          <a:prstGeom prst="mathMin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1"/>
          <p:cNvSpPr/>
          <p:nvPr/>
        </p:nvSpPr>
        <p:spPr>
          <a:xfrm>
            <a:off x="1113975" y="3629075"/>
            <a:ext cx="446700" cy="5727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1"/>
          <p:cNvSpPr/>
          <p:nvPr/>
        </p:nvSpPr>
        <p:spPr>
          <a:xfrm rot="10800000">
            <a:off x="1113975" y="4323575"/>
            <a:ext cx="446700" cy="5727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2482275" y="3605825"/>
            <a:ext cx="680100" cy="238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6" name="Google Shape;146;p21"/>
          <p:cNvGrpSpPr/>
          <p:nvPr/>
        </p:nvGrpSpPr>
        <p:grpSpPr>
          <a:xfrm>
            <a:off x="2482275" y="3922950"/>
            <a:ext cx="939475" cy="394500"/>
            <a:chOff x="2291175" y="4179125"/>
            <a:chExt cx="939475" cy="394500"/>
          </a:xfrm>
        </p:grpSpPr>
        <p:sp>
          <p:nvSpPr>
            <p:cNvPr id="147" name="Google Shape;147;p21"/>
            <p:cNvSpPr/>
            <p:nvPr/>
          </p:nvSpPr>
          <p:spPr>
            <a:xfrm>
              <a:off x="2291175" y="4204625"/>
              <a:ext cx="871200" cy="343500"/>
            </a:xfrm>
            <a:prstGeom prst="mathMinus">
              <a:avLst>
                <a:gd fmla="val 23520" name="adj1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1"/>
            <p:cNvSpPr/>
            <p:nvPr/>
          </p:nvSpPr>
          <p:spPr>
            <a:xfrm rot="5400000">
              <a:off x="2861650" y="4204625"/>
              <a:ext cx="394500" cy="343500"/>
            </a:xfrm>
            <a:prstGeom prst="mathMinus">
              <a:avLst>
                <a:gd fmla="val 23520" name="adj1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0375" y="4317450"/>
            <a:ext cx="363900" cy="3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7275" y="3756088"/>
            <a:ext cx="608399" cy="39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7275" y="4399190"/>
            <a:ext cx="608400" cy="43737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/>
        </p:nvSpPr>
        <p:spPr>
          <a:xfrm>
            <a:off x="3864300" y="1213000"/>
            <a:ext cx="4968000" cy="34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Using the additional terms and other shapes and symbols necessary, revise your initial model based on what you learned from the video, reading and data presented on the previous slides. 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53" name="Google Shape;153;p21"/>
          <p:cNvSpPr txBox="1"/>
          <p:nvPr>
            <p:ph type="title"/>
          </p:nvPr>
        </p:nvSpPr>
        <p:spPr>
          <a:xfrm>
            <a:off x="0" y="0"/>
            <a:ext cx="1053000" cy="713400"/>
          </a:xfrm>
          <a:prstGeom prst="rect">
            <a:avLst/>
          </a:prstGeom>
          <a:solidFill>
            <a:srgbClr val="D5A6BD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/>
              <a:t>Turbidity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</p:txBody>
      </p:sp>
      <p:sp>
        <p:nvSpPr>
          <p:cNvPr id="154" name="Google Shape;154;p21"/>
          <p:cNvSpPr txBox="1"/>
          <p:nvPr>
            <p:ph type="title"/>
          </p:nvPr>
        </p:nvSpPr>
        <p:spPr>
          <a:xfrm>
            <a:off x="1160475" y="-22350"/>
            <a:ext cx="79443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00"/>
                </a:solidFill>
              </a:rPr>
              <a:t>Research Question:</a:t>
            </a:r>
            <a:r>
              <a:rPr b="1" i="1" lang="en" sz="1900">
                <a:solidFill>
                  <a:srgbClr val="FFFF00"/>
                </a:solidFill>
              </a:rPr>
              <a:t> </a:t>
            </a:r>
            <a:r>
              <a:rPr b="1" i="1" lang="en" sz="1900">
                <a:solidFill>
                  <a:srgbClr val="FFFF00"/>
                </a:solidFill>
              </a:rPr>
              <a:t>How does turbidity affect the health of a watershed?</a:t>
            </a:r>
            <a:endParaRPr b="1" i="1" sz="19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